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64" r:id="rId2"/>
    <p:sldId id="298" r:id="rId3"/>
    <p:sldId id="346" r:id="rId4"/>
    <p:sldId id="347" r:id="rId5"/>
    <p:sldId id="296" r:id="rId6"/>
    <p:sldId id="280" r:id="rId7"/>
    <p:sldId id="279" r:id="rId8"/>
    <p:sldId id="281" r:id="rId9"/>
    <p:sldId id="292" r:id="rId10"/>
    <p:sldId id="269" r:id="rId11"/>
    <p:sldId id="288" r:id="rId12"/>
    <p:sldId id="283" r:id="rId13"/>
    <p:sldId id="344" r:id="rId14"/>
    <p:sldId id="293" r:id="rId15"/>
    <p:sldId id="294" r:id="rId16"/>
    <p:sldId id="343" r:id="rId17"/>
    <p:sldId id="270" r:id="rId18"/>
    <p:sldId id="384" r:id="rId19"/>
    <p:sldId id="300" r:id="rId20"/>
    <p:sldId id="272" r:id="rId21"/>
    <p:sldId id="299" r:id="rId22"/>
    <p:sldId id="274" r:id="rId23"/>
    <p:sldId id="273" r:id="rId24"/>
    <p:sldId id="290" r:id="rId25"/>
    <p:sldId id="291" r:id="rId26"/>
    <p:sldId id="289" r:id="rId27"/>
    <p:sldId id="295" r:id="rId28"/>
    <p:sldId id="297" r:id="rId29"/>
    <p:sldId id="260" r:id="rId30"/>
    <p:sldId id="257" r:id="rId31"/>
    <p:sldId id="258" r:id="rId32"/>
    <p:sldId id="263" r:id="rId33"/>
    <p:sldId id="259" r:id="rId34"/>
    <p:sldId id="262" r:id="rId35"/>
    <p:sldId id="261" r:id="rId36"/>
    <p:sldId id="342" r:id="rId37"/>
    <p:sldId id="338" r:id="rId38"/>
    <p:sldId id="275" r:id="rId39"/>
    <p:sldId id="276" r:id="rId40"/>
    <p:sldId id="348" r:id="rId41"/>
    <p:sldId id="350" r:id="rId42"/>
    <p:sldId id="351" r:id="rId43"/>
    <p:sldId id="352" r:id="rId44"/>
    <p:sldId id="353" r:id="rId45"/>
    <p:sldId id="354" r:id="rId46"/>
    <p:sldId id="356" r:id="rId47"/>
    <p:sldId id="357" r:id="rId48"/>
    <p:sldId id="358" r:id="rId49"/>
    <p:sldId id="359" r:id="rId50"/>
    <p:sldId id="360" r:id="rId51"/>
    <p:sldId id="345" r:id="rId52"/>
    <p:sldId id="286" r:id="rId53"/>
    <p:sldId id="301" r:id="rId54"/>
    <p:sldId id="331" r:id="rId55"/>
    <p:sldId id="302" r:id="rId56"/>
    <p:sldId id="303" r:id="rId57"/>
    <p:sldId id="304" r:id="rId58"/>
    <p:sldId id="305" r:id="rId59"/>
    <p:sldId id="334" r:id="rId60"/>
    <p:sldId id="318" r:id="rId61"/>
    <p:sldId id="319" r:id="rId62"/>
    <p:sldId id="320" r:id="rId63"/>
    <p:sldId id="332" r:id="rId64"/>
    <p:sldId id="306" r:id="rId65"/>
    <p:sldId id="307" r:id="rId66"/>
    <p:sldId id="337" r:id="rId67"/>
    <p:sldId id="308" r:id="rId68"/>
    <p:sldId id="315" r:id="rId69"/>
    <p:sldId id="309" r:id="rId70"/>
    <p:sldId id="322" r:id="rId71"/>
    <p:sldId id="335" r:id="rId72"/>
    <p:sldId id="310" r:id="rId73"/>
    <p:sldId id="311" r:id="rId74"/>
    <p:sldId id="313" r:id="rId75"/>
    <p:sldId id="312" r:id="rId76"/>
    <p:sldId id="336" r:id="rId77"/>
    <p:sldId id="316" r:id="rId78"/>
    <p:sldId id="314" r:id="rId79"/>
    <p:sldId id="361" r:id="rId80"/>
    <p:sldId id="321" r:id="rId81"/>
    <p:sldId id="317" r:id="rId82"/>
    <p:sldId id="330" r:id="rId83"/>
    <p:sldId id="362" r:id="rId84"/>
    <p:sldId id="324" r:id="rId85"/>
    <p:sldId id="268" r:id="rId86"/>
    <p:sldId id="374" r:id="rId87"/>
    <p:sldId id="371" r:id="rId88"/>
    <p:sldId id="373" r:id="rId89"/>
    <p:sldId id="372" r:id="rId90"/>
    <p:sldId id="375" r:id="rId91"/>
    <p:sldId id="377" r:id="rId92"/>
    <p:sldId id="378" r:id="rId93"/>
    <p:sldId id="379" r:id="rId94"/>
    <p:sldId id="381" r:id="rId95"/>
    <p:sldId id="382" r:id="rId96"/>
    <p:sldId id="383" r:id="rId97"/>
    <p:sldId id="376" r:id="rId98"/>
    <p:sldId id="323"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FFFF"/>
    <a:srgbClr val="04D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40" autoAdjust="0"/>
    <p:restoredTop sz="94660"/>
  </p:normalViewPr>
  <p:slideViewPr>
    <p:cSldViewPr snapToGrid="0" snapToObjects="1">
      <p:cViewPr>
        <p:scale>
          <a:sx n="100" d="100"/>
          <a:sy n="100" d="100"/>
        </p:scale>
        <p:origin x="-480" y="-688"/>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1945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9AA531-207A-DE4C-9462-721D98766FFD}" type="datetimeFigureOut">
              <a:t>10/21/14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E861F-3674-D449-A999-5A47062F20B6}" type="slidenum">
              <a:t>‹#›</a:t>
            </a:fld>
            <a:endParaRPr lang="en-US" dirty="0"/>
          </a:p>
        </p:txBody>
      </p:sp>
    </p:spTree>
    <p:extLst>
      <p:ext uri="{BB962C8B-B14F-4D97-AF65-F5344CB8AC3E}">
        <p14:creationId xmlns:p14="http://schemas.microsoft.com/office/powerpoint/2010/main" val="533386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E861F-3674-D449-A999-5A47062F20B6}" type="slidenum">
              <a:rPr lang="en-US"/>
              <a:t>14</a:t>
            </a:fld>
            <a:endParaRPr lang="en-US" dirty="0"/>
          </a:p>
        </p:txBody>
      </p:sp>
    </p:spTree>
    <p:extLst>
      <p:ext uri="{BB962C8B-B14F-4D97-AF65-F5344CB8AC3E}">
        <p14:creationId xmlns:p14="http://schemas.microsoft.com/office/powerpoint/2010/main" val="202287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 of Labor Statistics CPI from 1931 to 2014.</a:t>
            </a:r>
            <a:r>
              <a:rPr lang="en-US" baseline="0" dirty="0"/>
              <a:t> Historical study by Robert Sahar (Oregon State Univ) 1665 to 1912 .</a:t>
            </a:r>
            <a:endParaRPr lang="en-US" dirty="0"/>
          </a:p>
        </p:txBody>
      </p:sp>
      <p:sp>
        <p:nvSpPr>
          <p:cNvPr id="4" name="Slide Number Placeholder 3"/>
          <p:cNvSpPr>
            <a:spLocks noGrp="1"/>
          </p:cNvSpPr>
          <p:nvPr>
            <p:ph type="sldNum" sz="quarter" idx="10"/>
          </p:nvPr>
        </p:nvSpPr>
        <p:spPr/>
        <p:txBody>
          <a:bodyPr/>
          <a:lstStyle/>
          <a:p>
            <a:fld id="{B2EE861F-3674-D449-A999-5A47062F20B6}" type="slidenum">
              <a:t>33</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 of Labor Statistics CPI from 1931 to 2014.</a:t>
            </a:r>
            <a:r>
              <a:rPr lang="en-US" baseline="0" dirty="0"/>
              <a:t> Historical study by Robert Sahar (Oregon State Univ) 1665 to 1912 .</a:t>
            </a:r>
            <a:endParaRPr lang="en-US" dirty="0"/>
          </a:p>
        </p:txBody>
      </p:sp>
      <p:sp>
        <p:nvSpPr>
          <p:cNvPr id="4" name="Slide Number Placeholder 3"/>
          <p:cNvSpPr>
            <a:spLocks noGrp="1"/>
          </p:cNvSpPr>
          <p:nvPr>
            <p:ph type="sldNum" sz="quarter" idx="10"/>
          </p:nvPr>
        </p:nvSpPr>
        <p:spPr/>
        <p:txBody>
          <a:bodyPr/>
          <a:lstStyle/>
          <a:p>
            <a:fld id="{B2EE861F-3674-D449-A999-5A47062F20B6}" type="slidenum">
              <a:t>34</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Obviates halation otherwise oblitterating detail</a:t>
            </a:r>
          </a:p>
        </p:txBody>
      </p:sp>
      <p:sp>
        <p:nvSpPr>
          <p:cNvPr id="4" name="Slide Number Placeholder 3"/>
          <p:cNvSpPr>
            <a:spLocks noGrp="1"/>
          </p:cNvSpPr>
          <p:nvPr>
            <p:ph type="sldNum" sz="quarter" idx="10"/>
          </p:nvPr>
        </p:nvSpPr>
        <p:spPr/>
        <p:txBody>
          <a:bodyPr/>
          <a:lstStyle/>
          <a:p>
            <a:fld id="{B2EE861F-3674-D449-A999-5A47062F20B6}" type="slidenum">
              <a:t>35</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Obivates halation otherewise oblitterating detail</a:t>
            </a:r>
          </a:p>
        </p:txBody>
      </p:sp>
      <p:sp>
        <p:nvSpPr>
          <p:cNvPr id="4" name="Slide Number Placeholder 3"/>
          <p:cNvSpPr>
            <a:spLocks noGrp="1"/>
          </p:cNvSpPr>
          <p:nvPr>
            <p:ph type="sldNum" sz="quarter" idx="10"/>
          </p:nvPr>
        </p:nvSpPr>
        <p:spPr/>
        <p:txBody>
          <a:bodyPr/>
          <a:lstStyle/>
          <a:p>
            <a:fld id="{B2EE861F-3674-D449-A999-5A47062F20B6}" type="slidenum">
              <a:t>36</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Obivates halation otherewise oblitterating detail</a:t>
            </a:r>
          </a:p>
        </p:txBody>
      </p:sp>
      <p:sp>
        <p:nvSpPr>
          <p:cNvPr id="4" name="Slide Number Placeholder 3"/>
          <p:cNvSpPr>
            <a:spLocks noGrp="1"/>
          </p:cNvSpPr>
          <p:nvPr>
            <p:ph type="sldNum" sz="quarter" idx="10"/>
          </p:nvPr>
        </p:nvSpPr>
        <p:spPr/>
        <p:txBody>
          <a:bodyPr/>
          <a:lstStyle/>
          <a:p>
            <a:fld id="{B2EE861F-3674-D449-A999-5A47062F20B6}" type="slidenum">
              <a:t>37</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ooks.google.com/books?id=cE3nAAAAMAAJ&amp;printsec=frontcover&amp;dq=1878+solar+eclipse&amp;source=bl&amp;ots=XbH6L3C8zj&amp;sig=50vI_1mhsuj7SeYrZ03OvrqUcvs&amp;hl=en&amp;ei=Ag21S4-ME4T58Abe_4xl&amp;sa=X&amp;oi=book_result&amp;ct=result&amp;resnum=6&amp;ved=0CBEQ6AEwBQ#v=onepage&amp;q&amp;f=false</a:t>
            </a:r>
          </a:p>
        </p:txBody>
      </p:sp>
      <p:sp>
        <p:nvSpPr>
          <p:cNvPr id="4" name="Slide Number Placeholder 3"/>
          <p:cNvSpPr>
            <a:spLocks noGrp="1"/>
          </p:cNvSpPr>
          <p:nvPr>
            <p:ph type="sldNum" sz="quarter" idx="10"/>
          </p:nvPr>
        </p:nvSpPr>
        <p:spPr/>
        <p:txBody>
          <a:bodyPr/>
          <a:lstStyle/>
          <a:p>
            <a:fld id="{B2EE861F-3674-D449-A999-5A47062F20B6}" type="slidenum">
              <a:rPr lang="en-US"/>
              <a:t>23</a:t>
            </a:fld>
            <a:endParaRPr lang="en-US" dirty="0"/>
          </a:p>
        </p:txBody>
      </p:sp>
    </p:spTree>
    <p:extLst>
      <p:ext uri="{BB962C8B-B14F-4D97-AF65-F5344CB8AC3E}">
        <p14:creationId xmlns:p14="http://schemas.microsoft.com/office/powerpoint/2010/main" val="27752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ooks.google.com/books?id=cE3nAAAAMAAJ&amp;printsec=frontcover&amp;dq=1878+solar+eclipse&amp;source=bl&amp;ots=XbH6L3C8zj&amp;sig=50vI_1mhsuj7SeYrZ03OvrqUcvs&amp;hl=en&amp;ei=Ag21S4-ME4T58Abe_4xl&amp;sa=X&amp;oi=book_result&amp;ct=result&amp;resnum=6&amp;ved=0CBEQ6AEwBQ#v=onepage&amp;q&amp;f=false</a:t>
            </a:r>
          </a:p>
        </p:txBody>
      </p:sp>
      <p:sp>
        <p:nvSpPr>
          <p:cNvPr id="4" name="Slide Number Placeholder 3"/>
          <p:cNvSpPr>
            <a:spLocks noGrp="1"/>
          </p:cNvSpPr>
          <p:nvPr>
            <p:ph type="sldNum" sz="quarter" idx="10"/>
          </p:nvPr>
        </p:nvSpPr>
        <p:spPr/>
        <p:txBody>
          <a:bodyPr/>
          <a:lstStyle/>
          <a:p>
            <a:fld id="{B2EE861F-3674-D449-A999-5A47062F20B6}" type="slidenum">
              <a:rPr lang="en-US"/>
              <a:t>24</a:t>
            </a:fld>
            <a:endParaRPr lang="en-US" dirty="0"/>
          </a:p>
        </p:txBody>
      </p:sp>
    </p:spTree>
    <p:extLst>
      <p:ext uri="{BB962C8B-B14F-4D97-AF65-F5344CB8AC3E}">
        <p14:creationId xmlns:p14="http://schemas.microsoft.com/office/powerpoint/2010/main" val="27752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ooks.google.com/books?id=cE3nAAAAMAAJ&amp;printsec=frontcover&amp;dq=1878+solar+eclipse&amp;source=bl&amp;ots=XbH6L3C8zj&amp;sig=50vI_1mhsuj7SeYrZ03OvrqUcvs&amp;hl=en&amp;ei=Ag21S4-ME4T58Abe_4xl&amp;sa=X&amp;oi=book_result&amp;ct=result&amp;resnum=6&amp;ved=0CBEQ6AEwBQ#v=onepage&amp;q&amp;f=false</a:t>
            </a:r>
          </a:p>
        </p:txBody>
      </p:sp>
      <p:sp>
        <p:nvSpPr>
          <p:cNvPr id="4" name="Slide Number Placeholder 3"/>
          <p:cNvSpPr>
            <a:spLocks noGrp="1"/>
          </p:cNvSpPr>
          <p:nvPr>
            <p:ph type="sldNum" sz="quarter" idx="10"/>
          </p:nvPr>
        </p:nvSpPr>
        <p:spPr/>
        <p:txBody>
          <a:bodyPr/>
          <a:lstStyle/>
          <a:p>
            <a:fld id="{B2EE861F-3674-D449-A999-5A47062F20B6}" type="slidenum">
              <a:rPr lang="en-US"/>
              <a:t>25</a:t>
            </a:fld>
            <a:endParaRPr lang="en-US" dirty="0"/>
          </a:p>
        </p:txBody>
      </p:sp>
    </p:spTree>
    <p:extLst>
      <p:ext uri="{BB962C8B-B14F-4D97-AF65-F5344CB8AC3E}">
        <p14:creationId xmlns:p14="http://schemas.microsoft.com/office/powerpoint/2010/main" val="27752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E861F-3674-D449-A999-5A47062F20B6}" type="slidenum">
              <a:rPr lang="en-US"/>
              <a:t>26</a:t>
            </a:fld>
            <a:endParaRPr lang="en-US" dirty="0"/>
          </a:p>
        </p:txBody>
      </p:sp>
    </p:spTree>
    <p:extLst>
      <p:ext uri="{BB962C8B-B14F-4D97-AF65-F5344CB8AC3E}">
        <p14:creationId xmlns:p14="http://schemas.microsoft.com/office/powerpoint/2010/main" val="27752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Telegraph lines in the paths of eclipses in the 1880s.</a:t>
            </a:r>
          </a:p>
        </p:txBody>
      </p:sp>
      <p:sp>
        <p:nvSpPr>
          <p:cNvPr id="4" name="Slide Number Placeholder 3"/>
          <p:cNvSpPr>
            <a:spLocks noGrp="1"/>
          </p:cNvSpPr>
          <p:nvPr>
            <p:ph type="sldNum" sz="quarter" idx="10"/>
          </p:nvPr>
        </p:nvSpPr>
        <p:spPr/>
        <p:txBody>
          <a:bodyPr/>
          <a:lstStyle/>
          <a:p>
            <a:fld id="{B2EE861F-3674-D449-A999-5A47062F20B6}" type="slidenum">
              <a:t>29</a:t>
            </a:fld>
            <a:endParaRPr lang="en-US" dirty="0"/>
          </a:p>
        </p:txBody>
      </p:sp>
    </p:spTree>
    <p:extLst>
      <p:ext uri="{BB962C8B-B14F-4D97-AF65-F5344CB8AC3E}">
        <p14:creationId xmlns:p14="http://schemas.microsoft.com/office/powerpoint/2010/main" val="17067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 of Labor Statistics CPI from 1931 to 2014.</a:t>
            </a:r>
            <a:r>
              <a:rPr lang="en-US" baseline="0" dirty="0"/>
              <a:t> Historical study by Robert Sahar (Oregon State Univ) 1665 to 1912 .</a:t>
            </a:r>
            <a:endParaRPr lang="en-US" dirty="0"/>
          </a:p>
        </p:txBody>
      </p:sp>
      <p:sp>
        <p:nvSpPr>
          <p:cNvPr id="4" name="Slide Number Placeholder 3"/>
          <p:cNvSpPr>
            <a:spLocks noGrp="1"/>
          </p:cNvSpPr>
          <p:nvPr>
            <p:ph type="sldNum" sz="quarter" idx="10"/>
          </p:nvPr>
        </p:nvSpPr>
        <p:spPr/>
        <p:txBody>
          <a:bodyPr/>
          <a:lstStyle/>
          <a:p>
            <a:fld id="{B2EE861F-3674-D449-A999-5A47062F20B6}" type="slidenum">
              <a:t>30</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 of Labor Statistics CPI from 1931 to 2014.</a:t>
            </a:r>
            <a:r>
              <a:rPr lang="en-US" baseline="0" dirty="0"/>
              <a:t> Historical study by Robert Sahar (Oregon State Univ) 1665 to 1912 .</a:t>
            </a:r>
            <a:endParaRPr lang="en-US" dirty="0"/>
          </a:p>
        </p:txBody>
      </p:sp>
      <p:sp>
        <p:nvSpPr>
          <p:cNvPr id="4" name="Slide Number Placeholder 3"/>
          <p:cNvSpPr>
            <a:spLocks noGrp="1"/>
          </p:cNvSpPr>
          <p:nvPr>
            <p:ph type="sldNum" sz="quarter" idx="10"/>
          </p:nvPr>
        </p:nvSpPr>
        <p:spPr/>
        <p:txBody>
          <a:bodyPr/>
          <a:lstStyle/>
          <a:p>
            <a:fld id="{B2EE861F-3674-D449-A999-5A47062F20B6}" type="slidenum">
              <a:t>31</a:t>
            </a:fld>
            <a:endParaRPr lang="en-US" dirty="0"/>
          </a:p>
        </p:txBody>
      </p:sp>
    </p:spTree>
    <p:extLst>
      <p:ext uri="{BB962C8B-B14F-4D97-AF65-F5344CB8AC3E}">
        <p14:creationId xmlns:p14="http://schemas.microsoft.com/office/powerpoint/2010/main" val="56771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 of Labor Statistics CPI from 1931 to 2014.</a:t>
            </a:r>
            <a:r>
              <a:rPr lang="en-US" baseline="0" dirty="0"/>
              <a:t> Historical study by Robert Sahar (Oregon State Univ) 1665 to 1912 .</a:t>
            </a:r>
            <a:endParaRPr lang="en-US" dirty="0"/>
          </a:p>
        </p:txBody>
      </p:sp>
      <p:sp>
        <p:nvSpPr>
          <p:cNvPr id="4" name="Slide Number Placeholder 3"/>
          <p:cNvSpPr>
            <a:spLocks noGrp="1"/>
          </p:cNvSpPr>
          <p:nvPr>
            <p:ph type="sldNum" sz="quarter" idx="10"/>
          </p:nvPr>
        </p:nvSpPr>
        <p:spPr/>
        <p:txBody>
          <a:bodyPr/>
          <a:lstStyle/>
          <a:p>
            <a:fld id="{B2EE861F-3674-D449-A999-5A47062F20B6}" type="slidenum">
              <a:t>32</a:t>
            </a:fld>
            <a:endParaRPr lang="en-US" dirty="0"/>
          </a:p>
        </p:txBody>
      </p:sp>
    </p:spTree>
    <p:extLst>
      <p:ext uri="{BB962C8B-B14F-4D97-AF65-F5344CB8AC3E}">
        <p14:creationId xmlns:p14="http://schemas.microsoft.com/office/powerpoint/2010/main" val="56771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52AEA7-3080-FE47-AB49-5ED4E5CAF9D9}" type="datetimeFigureOut">
              <a:t>10/21/14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194129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2AEA7-3080-FE47-AB49-5ED4E5CAF9D9}" type="datetimeFigureOut">
              <a:t>10/21/14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304456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2AEA7-3080-FE47-AB49-5ED4E5CAF9D9}" type="datetimeFigureOut">
              <a:t>10/21/14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279059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9C90102-43E0-214C-B4AE-CC01838AEE91}" type="slidenum">
              <a:rPr lang="en-US"/>
              <a:pPr>
                <a:defRPr/>
              </a:pPr>
              <a:t>‹#›</a:t>
            </a:fld>
            <a:endParaRPr lang="en-US" dirty="0"/>
          </a:p>
        </p:txBody>
      </p:sp>
    </p:spTree>
    <p:extLst>
      <p:ext uri="{BB962C8B-B14F-4D97-AF65-F5344CB8AC3E}">
        <p14:creationId xmlns:p14="http://schemas.microsoft.com/office/powerpoint/2010/main" val="168605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2AEA7-3080-FE47-AB49-5ED4E5CAF9D9}" type="datetimeFigureOut">
              <a:t>10/21/14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103698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2AEA7-3080-FE47-AB49-5ED4E5CAF9D9}" type="datetimeFigureOut">
              <a:t>10/21/14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299910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52AEA7-3080-FE47-AB49-5ED4E5CAF9D9}" type="datetimeFigureOut">
              <a:t>10/21/14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1720217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2AEA7-3080-FE47-AB49-5ED4E5CAF9D9}" type="datetimeFigureOut">
              <a:t>10/21/14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48496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2AEA7-3080-FE47-AB49-5ED4E5CAF9D9}" type="datetimeFigureOut">
              <a:t>10/21/14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115482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2AEA7-3080-FE47-AB49-5ED4E5CAF9D9}" type="datetimeFigureOut">
              <a:t>10/21/14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61994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2AEA7-3080-FE47-AB49-5ED4E5CAF9D9}" type="datetimeFigureOut">
              <a:t>10/21/14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34734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2AEA7-3080-FE47-AB49-5ED4E5CAF9D9}" type="datetimeFigureOut">
              <a:t>10/21/14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ED984-C08A-0B4E-9753-BC922342899E}" type="slidenum">
              <a:t>‹#›</a:t>
            </a:fld>
            <a:endParaRPr lang="en-US" dirty="0"/>
          </a:p>
        </p:txBody>
      </p:sp>
    </p:spTree>
    <p:extLst>
      <p:ext uri="{BB962C8B-B14F-4D97-AF65-F5344CB8AC3E}">
        <p14:creationId xmlns:p14="http://schemas.microsoft.com/office/powerpoint/2010/main" val="35295061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2AEA7-3080-FE47-AB49-5ED4E5CAF9D9}" type="datetimeFigureOut">
              <a:t>10/21/14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ED984-C08A-0B4E-9753-BC922342899E}" type="slidenum">
              <a:t>‹#›</a:t>
            </a:fld>
            <a:endParaRPr lang="en-US" dirty="0"/>
          </a:p>
        </p:txBody>
      </p:sp>
    </p:spTree>
    <p:extLst>
      <p:ext uri="{BB962C8B-B14F-4D97-AF65-F5344CB8AC3E}">
        <p14:creationId xmlns:p14="http://schemas.microsoft.com/office/powerpoint/2010/main" val="3782643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17.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17.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17.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17.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 Id="rId3"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17.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Tse2006l_39r3_102s_2#12CC51.jpg                                0012CC43FireLite 120 GB                FFFF5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83" y="-652096"/>
            <a:ext cx="11307763" cy="75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6"/>
          <p:cNvGrpSpPr>
            <a:grpSpLocks/>
          </p:cNvGrpSpPr>
          <p:nvPr/>
        </p:nvGrpSpPr>
        <p:grpSpPr bwMode="auto">
          <a:xfrm>
            <a:off x="7126288" y="0"/>
            <a:ext cx="2030412" cy="733425"/>
            <a:chOff x="-228600" y="990599"/>
            <a:chExt cx="2029968" cy="732791"/>
          </a:xfrm>
        </p:grpSpPr>
        <p:sp>
          <p:nvSpPr>
            <p:cNvPr id="15370" name="Rectangle 16"/>
            <p:cNvSpPr>
              <a:spLocks noChangeArrowheads="1"/>
            </p:cNvSpPr>
            <p:nvPr/>
          </p:nvSpPr>
          <p:spPr bwMode="auto">
            <a:xfrm>
              <a:off x="-228600" y="990599"/>
              <a:ext cx="2029968" cy="73152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15371" name="Text Box 18"/>
            <p:cNvSpPr txBox="1">
              <a:spLocks noChangeArrowheads="1"/>
            </p:cNvSpPr>
            <p:nvPr/>
          </p:nvSpPr>
          <p:spPr bwMode="auto">
            <a:xfrm>
              <a:off x="-114300" y="990600"/>
              <a:ext cx="1866900" cy="73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just"/>
              <a:r>
                <a:rPr lang="en-US" sz="1400" dirty="0">
                  <a:solidFill>
                    <a:schemeClr val="tx1"/>
                  </a:solidFill>
                  <a:latin typeface="Helvetica" charset="0"/>
                </a:rPr>
                <a:t>WARNING: Eclipse</a:t>
              </a:r>
            </a:p>
            <a:p>
              <a:pPr algn="just"/>
              <a:r>
                <a:rPr lang="en-US" sz="1400" dirty="0">
                  <a:solidFill>
                    <a:schemeClr val="tx1"/>
                  </a:solidFill>
                  <a:latin typeface="Helvetica" charset="0"/>
                </a:rPr>
                <a:t>chasing is addictive.</a:t>
              </a:r>
            </a:p>
            <a:p>
              <a:pPr algn="just"/>
              <a:r>
                <a:rPr lang="en-US" sz="1400" dirty="0">
                  <a:solidFill>
                    <a:schemeClr val="tx1"/>
                  </a:solidFill>
                  <a:latin typeface="Helvetica" charset="0"/>
                </a:rPr>
                <a:t>There is no cure.</a:t>
              </a:r>
            </a:p>
          </p:txBody>
        </p:sp>
      </p:gr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838200"/>
            <a:ext cx="19351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5488" y="3810000"/>
            <a:ext cx="20812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2291080"/>
            <a:ext cx="2025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3"/>
          <p:cNvSpPr txBox="1">
            <a:spLocks noChangeArrowheads="1"/>
          </p:cNvSpPr>
          <p:nvPr/>
        </p:nvSpPr>
        <p:spPr bwMode="auto">
          <a:xfrm>
            <a:off x="6527800" y="6567488"/>
            <a:ext cx="28194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just">
              <a:lnSpc>
                <a:spcPct val="90000"/>
              </a:lnSpc>
            </a:pPr>
            <a:r>
              <a:rPr lang="en-US" sz="1400" dirty="0">
                <a:solidFill>
                  <a:srgbClr val="FFFFFF"/>
                </a:solidFill>
                <a:latin typeface="Arial" charset="0"/>
                <a:cs typeface="Arial" charset="0"/>
              </a:rPr>
              <a:t>c</a:t>
            </a:r>
            <a:r>
              <a:rPr lang="en-US" sz="1400" dirty="0" smtClean="0">
                <a:solidFill>
                  <a:srgbClr val="FFFFFF"/>
                </a:solidFill>
                <a:latin typeface="Arial" charset="0"/>
                <a:cs typeface="Arial" charset="0"/>
              </a:rPr>
              <a:t>enter image </a:t>
            </a:r>
            <a:r>
              <a:rPr lang="en-US" sz="1400" dirty="0">
                <a:solidFill>
                  <a:srgbClr val="FFFFFF"/>
                </a:solidFill>
                <a:latin typeface="Arial" charset="0"/>
                <a:cs typeface="Arial" charset="0"/>
              </a:rPr>
              <a:t>by M. Druckmuller</a:t>
            </a:r>
          </a:p>
        </p:txBody>
      </p:sp>
      <p:pic>
        <p:nvPicPr>
          <p:cNvPr id="2" name="Picture 1"/>
          <p:cNvPicPr>
            <a:picLocks noChangeAspect="1"/>
          </p:cNvPicPr>
          <p:nvPr/>
        </p:nvPicPr>
        <p:blipFill>
          <a:blip r:embed="rId6"/>
          <a:stretch>
            <a:fillRect/>
          </a:stretch>
        </p:blipFill>
        <p:spPr>
          <a:xfrm>
            <a:off x="0" y="5143500"/>
            <a:ext cx="5486400" cy="1638300"/>
          </a:xfrm>
          <a:prstGeom prst="rect">
            <a:avLst/>
          </a:prstGeom>
        </p:spPr>
      </p:pic>
      <p:sp>
        <p:nvSpPr>
          <p:cNvPr id="15362" name="Text Box 3"/>
          <p:cNvSpPr txBox="1">
            <a:spLocks noChangeArrowheads="1"/>
          </p:cNvSpPr>
          <p:nvPr/>
        </p:nvSpPr>
        <p:spPr bwMode="auto">
          <a:xfrm>
            <a:off x="457200" y="4137130"/>
            <a:ext cx="8458200" cy="103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lnSpc>
                <a:spcPct val="90000"/>
              </a:lnSpc>
            </a:pPr>
            <a:r>
              <a:rPr lang="en-US" sz="2800" dirty="0">
                <a:solidFill>
                  <a:srgbClr val="FFFF00"/>
                </a:solidFill>
              </a:rPr>
              <a:t>Dr. Glenn </a:t>
            </a:r>
            <a:r>
              <a:rPr lang="en-US" sz="2800" dirty="0" smtClean="0">
                <a:solidFill>
                  <a:srgbClr val="FFFF00"/>
                </a:solidFill>
              </a:rPr>
              <a:t>Schneider</a:t>
            </a:r>
          </a:p>
          <a:p>
            <a:pPr algn="ctr">
              <a:lnSpc>
                <a:spcPct val="90000"/>
              </a:lnSpc>
            </a:pPr>
            <a:r>
              <a:rPr lang="en-US" sz="2000" dirty="0" smtClean="0">
                <a:solidFill>
                  <a:srgbClr val="FFFF00"/>
                </a:solidFill>
              </a:rPr>
              <a:t>Steward </a:t>
            </a:r>
            <a:r>
              <a:rPr lang="en-US" sz="2000" dirty="0">
                <a:solidFill>
                  <a:srgbClr val="FFFF00"/>
                </a:solidFill>
              </a:rPr>
              <a:t>Observatory, University of Arizona</a:t>
            </a:r>
          </a:p>
          <a:p>
            <a:pPr algn="ctr">
              <a:lnSpc>
                <a:spcPct val="90000"/>
              </a:lnSpc>
            </a:pPr>
            <a:r>
              <a:rPr lang="en-US" sz="2000" dirty="0">
                <a:solidFill>
                  <a:srgbClr val="FFFF00"/>
                </a:solidFill>
              </a:rPr>
              <a:t>Tucson, Arizona 85721 USA</a:t>
            </a:r>
            <a:endParaRPr lang="en-US" sz="2000" dirty="0">
              <a:solidFill>
                <a:schemeClr val="tx1"/>
              </a:solidFill>
            </a:endParaRPr>
          </a:p>
        </p:txBody>
      </p:sp>
      <p:sp>
        <p:nvSpPr>
          <p:cNvPr id="14" name="Rectangle 4"/>
          <p:cNvSpPr>
            <a:spLocks noChangeArrowheads="1"/>
          </p:cNvSpPr>
          <p:nvPr/>
        </p:nvSpPr>
        <p:spPr bwMode="auto">
          <a:xfrm>
            <a:off x="-50800" y="-76200"/>
            <a:ext cx="934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u="sng" dirty="0">
                <a:solidFill>
                  <a:srgbClr val="ADFFFF"/>
                </a:solidFill>
              </a:rPr>
              <a:t>Umbraphilic Esoterica:</a:t>
            </a:r>
            <a:br>
              <a:rPr lang="en-US" sz="3200" u="sng" dirty="0">
                <a:solidFill>
                  <a:srgbClr val="ADFFFF"/>
                </a:solidFill>
              </a:rPr>
            </a:br>
            <a:r>
              <a:rPr lang="en-US" sz="3200" u="sng" dirty="0">
                <a:solidFill>
                  <a:srgbClr val="ADFFFF"/>
                </a:solidFill>
              </a:rPr>
              <a:t>A Retrospective Beyond </a:t>
            </a:r>
            <a:br>
              <a:rPr lang="en-US" sz="3200" u="sng" dirty="0">
                <a:solidFill>
                  <a:srgbClr val="ADFFFF"/>
                </a:solidFill>
              </a:rPr>
            </a:br>
            <a:r>
              <a:rPr lang="en-US" sz="3200" u="sng" dirty="0">
                <a:solidFill>
                  <a:srgbClr val="ADFFFF"/>
                </a:solidFill>
              </a:rPr>
              <a:t>Science &amp; Technology </a:t>
            </a:r>
            <a:endParaRPr lang="en-US" sz="3200" dirty="0">
              <a:solidFill>
                <a:srgbClr val="ADFFFF"/>
              </a:solidFill>
            </a:endParaRPr>
          </a:p>
        </p:txBody>
      </p:sp>
      <p:pic>
        <p:nvPicPr>
          <p:cNvPr id="3" name="Picture 2"/>
          <p:cNvPicPr>
            <a:picLocks noChangeAspect="1"/>
          </p:cNvPicPr>
          <p:nvPr/>
        </p:nvPicPr>
        <p:blipFill>
          <a:blip r:embed="rId7"/>
          <a:stretch>
            <a:fillRect/>
          </a:stretch>
        </p:blipFill>
        <p:spPr>
          <a:xfrm>
            <a:off x="30480" y="0"/>
            <a:ext cx="2029968" cy="2187291"/>
          </a:xfrm>
          <a:prstGeom prst="rect">
            <a:avLst/>
          </a:prstGeom>
        </p:spPr>
      </p:pic>
    </p:spTree>
    <p:extLst>
      <p:ext uri="{BB962C8B-B14F-4D97-AF65-F5344CB8AC3E}">
        <p14:creationId xmlns:p14="http://schemas.microsoft.com/office/powerpoint/2010/main" val="12639516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p:txBody>
      </p:sp>
      <p:sp>
        <p:nvSpPr>
          <p:cNvPr id="20483" name="Rectangle 3"/>
          <p:cNvSpPr>
            <a:spLocks noChangeArrowheads="1"/>
          </p:cNvSpPr>
          <p:nvPr/>
        </p:nvSpPr>
        <p:spPr bwMode="auto">
          <a:xfrm>
            <a:off x="0" y="1295400"/>
            <a:ext cx="9144000" cy="530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0" i="1" dirty="0">
                <a:solidFill>
                  <a:srgbClr val="00FF00"/>
                </a:solidFill>
                <a:latin typeface="Times-Roman" charset="0"/>
              </a:rPr>
              <a:t>27 October 1780 AD – “Long Island”, Penobscot Bay, Maine</a:t>
            </a:r>
            <a:endParaRPr lang="en-US" sz="2800" b="0" dirty="0">
              <a:solidFill>
                <a:srgbClr val="00FF00"/>
              </a:solidFill>
              <a:latin typeface="Times-Roman" charset="0"/>
            </a:endParaRPr>
          </a:p>
          <a:p>
            <a:pPr algn="just"/>
            <a:endParaRPr lang="en-US" sz="1600" b="0" dirty="0">
              <a:solidFill>
                <a:srgbClr val="00FF00"/>
              </a:solidFill>
              <a:latin typeface="Times-Roman" charset="0"/>
            </a:endParaRPr>
          </a:p>
          <a:p>
            <a:pPr algn="just"/>
            <a:r>
              <a:rPr lang="en-US" sz="2800" b="0" dirty="0">
                <a:solidFill>
                  <a:srgbClr val="FFFF00"/>
                </a:solidFill>
                <a:latin typeface="Skia"/>
                <a:cs typeface="Skia"/>
              </a:rPr>
              <a:t>HARVARD COLLEGE EXPEDITION</a:t>
            </a:r>
            <a:endParaRPr lang="en-US" sz="600" b="0" dirty="0">
              <a:solidFill>
                <a:srgbClr val="FFFF00"/>
              </a:solidFill>
              <a:latin typeface="Skia"/>
              <a:cs typeface="Skia"/>
            </a:endParaRPr>
          </a:p>
          <a:p>
            <a:pPr algn="just"/>
            <a:endParaRPr lang="en-US" sz="600" b="0" dirty="0">
              <a:solidFill>
                <a:srgbClr val="FFFF00"/>
              </a:solidFill>
              <a:latin typeface="Skia"/>
              <a:cs typeface="Skia"/>
            </a:endParaRPr>
          </a:p>
          <a:p>
            <a:pPr algn="just">
              <a:lnSpc>
                <a:spcPct val="80000"/>
              </a:lnSpc>
            </a:pPr>
            <a:r>
              <a:rPr lang="en-US" sz="2800" b="0" dirty="0">
                <a:solidFill>
                  <a:srgbClr val="FFFF00"/>
                </a:solidFill>
                <a:latin typeface="Skia"/>
                <a:cs typeface="Skia"/>
              </a:rPr>
              <a:t> • Behind Enemy Lines During </a:t>
            </a:r>
          </a:p>
          <a:p>
            <a:pPr algn="just">
              <a:lnSpc>
                <a:spcPct val="80000"/>
              </a:lnSpc>
            </a:pPr>
            <a:r>
              <a:rPr lang="en-US" sz="2800" dirty="0">
                <a:solidFill>
                  <a:srgbClr val="FFFF00"/>
                </a:solidFill>
                <a:latin typeface="Skia"/>
                <a:cs typeface="Skia"/>
              </a:rPr>
              <a:t>    </a:t>
            </a:r>
            <a:r>
              <a:rPr lang="en-US" sz="2800" b="0" dirty="0">
                <a:solidFill>
                  <a:srgbClr val="FFFF00"/>
                </a:solidFill>
                <a:latin typeface="Skia"/>
                <a:cs typeface="Skia"/>
              </a:rPr>
              <a:t>American Revolutionary War</a:t>
            </a:r>
          </a:p>
          <a:p>
            <a:pPr algn="just">
              <a:lnSpc>
                <a:spcPct val="80000"/>
              </a:lnSpc>
            </a:pPr>
            <a:endParaRPr lang="en-US" sz="1200" b="0" dirty="0">
              <a:solidFill>
                <a:srgbClr val="FFFF00"/>
              </a:solidFill>
              <a:latin typeface="Skia"/>
              <a:cs typeface="Skia"/>
            </a:endParaRPr>
          </a:p>
          <a:p>
            <a:pPr algn="just">
              <a:lnSpc>
                <a:spcPct val="80000"/>
              </a:lnSpc>
            </a:pPr>
            <a:r>
              <a:rPr lang="en-US" sz="2800" b="0" dirty="0">
                <a:solidFill>
                  <a:srgbClr val="FFFF00"/>
                </a:solidFill>
                <a:latin typeface="Skia"/>
                <a:cs typeface="Skia"/>
              </a:rPr>
              <a:t> • Eclipse path &amp; circumstances</a:t>
            </a:r>
          </a:p>
          <a:p>
            <a:pPr algn="just">
              <a:lnSpc>
                <a:spcPct val="80000"/>
              </a:lnSpc>
            </a:pPr>
            <a:r>
              <a:rPr lang="en-US" sz="2800" b="0" dirty="0">
                <a:solidFill>
                  <a:srgbClr val="FFFF00"/>
                </a:solidFill>
                <a:latin typeface="Skia"/>
                <a:cs typeface="Skia"/>
              </a:rPr>
              <a:t>   </a:t>
            </a:r>
            <a:r>
              <a:rPr lang="en-US" sz="2800" dirty="0">
                <a:solidFill>
                  <a:srgbClr val="FFFF00"/>
                </a:solidFill>
                <a:latin typeface="Skia"/>
                <a:cs typeface="Skia"/>
              </a:rPr>
              <a:t> </a:t>
            </a:r>
            <a:r>
              <a:rPr lang="en-US" sz="2800" b="0" dirty="0">
                <a:solidFill>
                  <a:srgbClr val="FFFF00"/>
                </a:solidFill>
                <a:latin typeface="Skia"/>
                <a:cs typeface="Skia"/>
              </a:rPr>
              <a:t>calculated by Prof Samuel Williams</a:t>
            </a:r>
            <a:endParaRPr lang="en-US" sz="1200" b="0" dirty="0">
              <a:solidFill>
                <a:srgbClr val="FFFF00"/>
              </a:solidFill>
              <a:latin typeface="Skia"/>
              <a:cs typeface="Skia"/>
            </a:endParaRPr>
          </a:p>
          <a:p>
            <a:pPr algn="just">
              <a:lnSpc>
                <a:spcPct val="80000"/>
              </a:lnSpc>
            </a:pPr>
            <a:r>
              <a:rPr lang="en-US" sz="1200" b="0" dirty="0">
                <a:solidFill>
                  <a:srgbClr val="FFFF00"/>
                </a:solidFill>
                <a:latin typeface="Skia"/>
                <a:cs typeface="Skia"/>
              </a:rPr>
              <a:t/>
            </a:r>
            <a:br>
              <a:rPr lang="en-US" sz="1200" b="0" dirty="0">
                <a:solidFill>
                  <a:srgbClr val="FFFF00"/>
                </a:solidFill>
                <a:latin typeface="Skia"/>
                <a:cs typeface="Skia"/>
              </a:rPr>
            </a:br>
            <a:r>
              <a:rPr lang="en-US" sz="2800" b="0" dirty="0">
                <a:solidFill>
                  <a:srgbClr val="FFFF00"/>
                </a:solidFill>
                <a:latin typeface="Skia"/>
                <a:cs typeface="Skia"/>
              </a:rPr>
              <a:t> • Expedition financed by Board of War</a:t>
            </a:r>
          </a:p>
          <a:p>
            <a:pPr algn="just">
              <a:lnSpc>
                <a:spcPct val="80000"/>
              </a:lnSpc>
            </a:pPr>
            <a:endParaRPr lang="en-US" sz="1200" b="0" dirty="0">
              <a:solidFill>
                <a:srgbClr val="FFFF00"/>
              </a:solidFill>
              <a:latin typeface="Skia"/>
              <a:cs typeface="Skia"/>
            </a:endParaRPr>
          </a:p>
          <a:p>
            <a:pPr algn="just">
              <a:lnSpc>
                <a:spcPct val="80000"/>
              </a:lnSpc>
            </a:pPr>
            <a:r>
              <a:rPr lang="en-US" sz="2800" b="0" dirty="0">
                <a:solidFill>
                  <a:srgbClr val="FFFF00"/>
                </a:solidFill>
                <a:latin typeface="Skia"/>
                <a:cs typeface="Skia"/>
              </a:rPr>
              <a:t> • General court of Mass. Provided</a:t>
            </a:r>
          </a:p>
          <a:p>
            <a:pPr algn="just">
              <a:lnSpc>
                <a:spcPct val="80000"/>
              </a:lnSpc>
            </a:pPr>
            <a:r>
              <a:rPr lang="en-US" sz="2800" b="0" dirty="0">
                <a:solidFill>
                  <a:srgbClr val="FFFF00"/>
                </a:solidFill>
                <a:latin typeface="Skia"/>
                <a:cs typeface="Skia"/>
              </a:rPr>
              <a:t>    a State Galley (ship) for transport</a:t>
            </a:r>
          </a:p>
          <a:p>
            <a:pPr algn="just">
              <a:lnSpc>
                <a:spcPct val="80000"/>
              </a:lnSpc>
            </a:pPr>
            <a:endParaRPr lang="en-US" sz="1200" b="0" dirty="0">
              <a:solidFill>
                <a:srgbClr val="FFFF00"/>
              </a:solidFill>
              <a:latin typeface="Skia"/>
              <a:cs typeface="Skia"/>
            </a:endParaRPr>
          </a:p>
          <a:p>
            <a:pPr algn="just">
              <a:lnSpc>
                <a:spcPct val="80000"/>
              </a:lnSpc>
            </a:pPr>
            <a:r>
              <a:rPr lang="en-US" sz="2800" b="0" dirty="0">
                <a:solidFill>
                  <a:srgbClr val="FFFF00"/>
                </a:solidFill>
                <a:latin typeface="Skia"/>
                <a:cs typeface="Skia"/>
              </a:rPr>
              <a:t> • Instrumentation</a:t>
            </a:r>
            <a:r>
              <a:rPr lang="en-US" sz="2400" b="0" dirty="0">
                <a:solidFill>
                  <a:srgbClr val="FFFF00"/>
                </a:solidFill>
                <a:latin typeface="Times"/>
                <a:cs typeface="Times"/>
              </a:rPr>
              <a:t>*</a:t>
            </a:r>
            <a:r>
              <a:rPr lang="en-US" sz="2800" b="0" dirty="0">
                <a:solidFill>
                  <a:srgbClr val="FFFF00"/>
                </a:solidFill>
                <a:latin typeface="Skia"/>
                <a:cs typeface="Skia"/>
              </a:rPr>
              <a:t>: </a:t>
            </a:r>
            <a:r>
              <a:rPr lang="en-US" sz="2800" b="0" spc="-20" dirty="0">
                <a:solidFill>
                  <a:srgbClr val="FFFF00"/>
                </a:solidFill>
                <a:latin typeface="Skia"/>
                <a:cs typeface="Skia"/>
              </a:rPr>
              <a:t>Multiple telescopes,</a:t>
            </a:r>
          </a:p>
          <a:p>
            <a:pPr algn="just">
              <a:lnSpc>
                <a:spcPct val="80000"/>
              </a:lnSpc>
            </a:pPr>
            <a:r>
              <a:rPr lang="en-US" sz="2800" dirty="0">
                <a:solidFill>
                  <a:srgbClr val="FFFF00"/>
                </a:solidFill>
                <a:latin typeface="Skia"/>
                <a:cs typeface="Skia"/>
              </a:rPr>
              <a:t>   </a:t>
            </a:r>
            <a:r>
              <a:rPr lang="en-US" sz="2800" b="0" dirty="0">
                <a:solidFill>
                  <a:srgbClr val="FFFF00"/>
                </a:solidFill>
                <a:latin typeface="Skia"/>
                <a:cs typeface="Skia"/>
              </a:rPr>
              <a:t> chronometer, micrometer, </a:t>
            </a:r>
          </a:p>
          <a:p>
            <a:pPr algn="just">
              <a:lnSpc>
                <a:spcPct val="80000"/>
              </a:lnSpc>
            </a:pPr>
            <a:r>
              <a:rPr lang="en-US" sz="2800" dirty="0">
                <a:solidFill>
                  <a:srgbClr val="FFFF00"/>
                </a:solidFill>
                <a:latin typeface="Skia"/>
                <a:cs typeface="Skia"/>
              </a:rPr>
              <a:t>    </a:t>
            </a:r>
            <a:r>
              <a:rPr lang="en-US" sz="2800" b="0" dirty="0">
                <a:solidFill>
                  <a:srgbClr val="FFFF00"/>
                </a:solidFill>
                <a:latin typeface="Skia"/>
                <a:cs typeface="Skia"/>
              </a:rPr>
              <a:t>thermometer…</a:t>
            </a:r>
            <a:endParaRPr lang="en-US" sz="2800" dirty="0">
              <a:solidFill>
                <a:srgbClr val="FF0000"/>
              </a:solidFill>
              <a:latin typeface="Times-Roman" charset="0"/>
            </a:endParaRP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4528" y="2166515"/>
            <a:ext cx="24701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423" y="4435235"/>
            <a:ext cx="1151255" cy="2040255"/>
          </a:xfrm>
          <a:prstGeom prst="rect">
            <a:avLst/>
          </a:prstGeom>
        </p:spPr>
      </p:pic>
      <p:pic>
        <p:nvPicPr>
          <p:cNvPr id="5" name="Picture 4" desc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528" y="4435235"/>
            <a:ext cx="977900" cy="2058035"/>
          </a:xfrm>
          <a:prstGeom prst="rect">
            <a:avLst/>
          </a:prstGeom>
        </p:spPr>
      </p:pic>
      <p:sp>
        <p:nvSpPr>
          <p:cNvPr id="9" name="TextBox 8"/>
          <p:cNvSpPr txBox="1"/>
          <p:nvPr/>
        </p:nvSpPr>
        <p:spPr>
          <a:xfrm>
            <a:off x="1308578" y="6490925"/>
            <a:ext cx="7813560" cy="369332"/>
          </a:xfrm>
          <a:prstGeom prst="rect">
            <a:avLst/>
          </a:prstGeom>
          <a:noFill/>
        </p:spPr>
        <p:txBody>
          <a:bodyPr wrap="square" rtlCol="0">
            <a:spAutoFit/>
          </a:bodyPr>
          <a:lstStyle/>
          <a:p>
            <a:r>
              <a:rPr lang="en-US" spc="-20" dirty="0">
                <a:solidFill>
                  <a:schemeClr val="bg1"/>
                </a:solidFill>
              </a:rPr>
              <a:t>*preserved in the Collection of Historical Scientific Instruments – Harvard University</a:t>
            </a:r>
          </a:p>
        </p:txBody>
      </p:sp>
    </p:spTree>
    <p:extLst>
      <p:ext uri="{BB962C8B-B14F-4D97-AF65-F5344CB8AC3E}">
        <p14:creationId xmlns:p14="http://schemas.microsoft.com/office/powerpoint/2010/main" val="1639618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48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48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48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48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483">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48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p:txBody>
      </p:sp>
      <p:sp>
        <p:nvSpPr>
          <p:cNvPr id="20483" name="Rectangle 3"/>
          <p:cNvSpPr>
            <a:spLocks noChangeArrowheads="1"/>
          </p:cNvSpPr>
          <p:nvPr/>
        </p:nvSpPr>
        <p:spPr bwMode="auto">
          <a:xfrm>
            <a:off x="0" y="1295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i="1" dirty="0">
                <a:solidFill>
                  <a:srgbClr val="00FF00"/>
                </a:solidFill>
                <a:latin typeface="Times-Roman" charset="0"/>
              </a:rPr>
              <a:t>27 October 1780 AD – “Long Island”, Penobscot Bay, Maine</a:t>
            </a:r>
            <a:endParaRPr lang="en-US" sz="2800" dirty="0">
              <a:solidFill>
                <a:srgbClr val="00FF00"/>
              </a:solidFill>
              <a:latin typeface="Times-Roman" charset="0"/>
            </a:endParaRPr>
          </a:p>
        </p:txBody>
      </p:sp>
      <p:pic>
        <p:nvPicPr>
          <p:cNvPr id="2" name="Picture 1" descr="t.jp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117" y="2246926"/>
            <a:ext cx="6400804" cy="4606333"/>
          </a:xfrm>
          <a:prstGeom prst="rect">
            <a:avLst/>
          </a:prstGeom>
        </p:spPr>
      </p:pic>
      <p:sp>
        <p:nvSpPr>
          <p:cNvPr id="8" name="TextBox 7"/>
          <p:cNvSpPr txBox="1"/>
          <p:nvPr/>
        </p:nvSpPr>
        <p:spPr>
          <a:xfrm>
            <a:off x="0" y="2285973"/>
            <a:ext cx="2745117" cy="3908762"/>
          </a:xfrm>
          <a:prstGeom prst="rect">
            <a:avLst/>
          </a:prstGeom>
          <a:noFill/>
        </p:spPr>
        <p:txBody>
          <a:bodyPr wrap="square" rtlCol="0">
            <a:spAutoFit/>
          </a:bodyPr>
          <a:lstStyle/>
          <a:p>
            <a:r>
              <a:rPr lang="en-US" sz="2400" dirty="0">
                <a:solidFill>
                  <a:schemeClr val="bg1"/>
                </a:solidFill>
              </a:rPr>
              <a:t>Iseslborough</a:t>
            </a:r>
          </a:p>
          <a:p>
            <a:r>
              <a:rPr lang="en-US" sz="2400" dirty="0">
                <a:solidFill>
                  <a:schemeClr val="bg1"/>
                </a:solidFill>
              </a:rPr>
              <a:t>“Long Island”</a:t>
            </a:r>
          </a:p>
          <a:p>
            <a:r>
              <a:rPr lang="en-US" sz="2400" dirty="0">
                <a:solidFill>
                  <a:schemeClr val="bg1"/>
                </a:solidFill>
              </a:rPr>
              <a:t>Penobscot Bay</a:t>
            </a:r>
          </a:p>
          <a:p>
            <a:r>
              <a:rPr lang="en-US" sz="2400" dirty="0">
                <a:solidFill>
                  <a:schemeClr val="bg1"/>
                </a:solidFill>
              </a:rPr>
              <a:t>Maine</a:t>
            </a:r>
          </a:p>
          <a:p>
            <a:endParaRPr lang="en-US" sz="1900" dirty="0">
              <a:solidFill>
                <a:schemeClr val="bg1"/>
              </a:solidFill>
            </a:endParaRPr>
          </a:p>
          <a:p>
            <a:endParaRPr lang="en-US" sz="1900" dirty="0">
              <a:solidFill>
                <a:schemeClr val="bg1"/>
              </a:solidFill>
            </a:endParaRPr>
          </a:p>
          <a:p>
            <a:endParaRPr lang="en-US" sz="1900" dirty="0">
              <a:solidFill>
                <a:schemeClr val="bg1"/>
              </a:solidFill>
            </a:endParaRPr>
          </a:p>
          <a:p>
            <a:endParaRPr lang="en-US" sz="1900" dirty="0">
              <a:solidFill>
                <a:schemeClr val="bg1"/>
              </a:solidFill>
            </a:endParaRPr>
          </a:p>
          <a:p>
            <a:endParaRPr lang="en-US" sz="1900" dirty="0">
              <a:solidFill>
                <a:schemeClr val="bg1"/>
              </a:solidFill>
            </a:endParaRPr>
          </a:p>
          <a:p>
            <a:r>
              <a:rPr lang="en-US" sz="1900" spc="-10" dirty="0">
                <a:solidFill>
                  <a:srgbClr val="FFFFFF"/>
                </a:solidFill>
              </a:rPr>
              <a:t>max eclipse: 16:49:42 UTC</a:t>
            </a:r>
          </a:p>
          <a:p>
            <a:r>
              <a:rPr lang="en-US" sz="1900" dirty="0">
                <a:solidFill>
                  <a:srgbClr val="FFFFFF"/>
                </a:solidFill>
              </a:rPr>
              <a:t>max obscuration: 99.6%</a:t>
            </a:r>
          </a:p>
          <a:p>
            <a:r>
              <a:rPr lang="en-US" sz="1900" dirty="0">
                <a:solidFill>
                  <a:srgbClr val="FFFFFF"/>
                </a:solidFill>
              </a:rPr>
              <a:t>max magnitude:     0.994</a:t>
            </a:r>
          </a:p>
        </p:txBody>
      </p:sp>
      <p:sp>
        <p:nvSpPr>
          <p:cNvPr id="9" name="Rectangle 8"/>
          <p:cNvSpPr/>
          <p:nvPr/>
        </p:nvSpPr>
        <p:spPr>
          <a:xfrm>
            <a:off x="5179599" y="6535810"/>
            <a:ext cx="3964403" cy="307777"/>
          </a:xfrm>
          <a:prstGeom prst="rect">
            <a:avLst/>
          </a:prstGeom>
        </p:spPr>
        <p:txBody>
          <a:bodyPr wrap="square">
            <a:spAutoFit/>
          </a:bodyPr>
          <a:lstStyle/>
          <a:p>
            <a:r>
              <a:rPr lang="en-US" sz="1400" dirty="0"/>
              <a:t>"Eclipse Predictions by Fred Espenak (NASA's GSFC)"</a:t>
            </a:r>
          </a:p>
        </p:txBody>
      </p:sp>
      <p:sp>
        <p:nvSpPr>
          <p:cNvPr id="10" name="TextBox 9"/>
          <p:cNvSpPr txBox="1"/>
          <p:nvPr/>
        </p:nvSpPr>
        <p:spPr>
          <a:xfrm>
            <a:off x="2745115" y="1808351"/>
            <a:ext cx="6400806" cy="461665"/>
          </a:xfrm>
          <a:prstGeom prst="rect">
            <a:avLst/>
          </a:prstGeom>
          <a:noFill/>
        </p:spPr>
        <p:txBody>
          <a:bodyPr wrap="square" rtlCol="0">
            <a:spAutoFit/>
          </a:bodyPr>
          <a:lstStyle/>
          <a:p>
            <a:pPr algn="ctr"/>
            <a:r>
              <a:rPr lang="en-US" sz="2400" dirty="0">
                <a:solidFill>
                  <a:srgbClr val="FF0000"/>
                </a:solidFill>
                <a:latin typeface="Skia"/>
                <a:cs typeface="Skia"/>
                <a:sym typeface="Wingdings" charset="0"/>
              </a:rPr>
              <a:t>MISCALCULATED! - Outside Path of Totality</a:t>
            </a:r>
            <a:endParaRPr lang="en-US" dirty="0"/>
          </a:p>
        </p:txBody>
      </p:sp>
      <p:cxnSp>
        <p:nvCxnSpPr>
          <p:cNvPr id="12" name="Straight Arrow Connector 11"/>
          <p:cNvCxnSpPr/>
          <p:nvPr/>
        </p:nvCxnSpPr>
        <p:spPr>
          <a:xfrm>
            <a:off x="1027545" y="3671455"/>
            <a:ext cx="2499147" cy="1867699"/>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3403860">
            <a:off x="4323846" y="5802817"/>
            <a:ext cx="1566985" cy="338554"/>
          </a:xfrm>
          <a:prstGeom prst="rect">
            <a:avLst/>
          </a:prstGeom>
          <a:noFill/>
        </p:spPr>
        <p:txBody>
          <a:bodyPr wrap="square" rtlCol="0">
            <a:spAutoFit/>
          </a:bodyPr>
          <a:lstStyle/>
          <a:p>
            <a:r>
              <a:rPr lang="en-US" sz="1600" dirty="0">
                <a:solidFill>
                  <a:srgbClr val="0000FF"/>
                </a:solidFill>
              </a:rPr>
              <a:t>southern limit</a:t>
            </a:r>
          </a:p>
        </p:txBody>
      </p:sp>
      <p:sp>
        <p:nvSpPr>
          <p:cNvPr id="16" name="TextBox 15"/>
          <p:cNvSpPr txBox="1"/>
          <p:nvPr/>
        </p:nvSpPr>
        <p:spPr>
          <a:xfrm rot="3354876">
            <a:off x="6527785" y="5124840"/>
            <a:ext cx="1566985" cy="338554"/>
          </a:xfrm>
          <a:prstGeom prst="rect">
            <a:avLst/>
          </a:prstGeom>
          <a:noFill/>
        </p:spPr>
        <p:txBody>
          <a:bodyPr wrap="square" rtlCol="0">
            <a:spAutoFit/>
          </a:bodyPr>
          <a:lstStyle/>
          <a:p>
            <a:pPr algn="ctr"/>
            <a:r>
              <a:rPr lang="en-US" sz="1600" dirty="0">
                <a:solidFill>
                  <a:srgbClr val="FF0000"/>
                </a:solidFill>
              </a:rPr>
              <a:t>centerline</a:t>
            </a:r>
          </a:p>
        </p:txBody>
      </p:sp>
    </p:spTree>
    <p:extLst>
      <p:ext uri="{BB962C8B-B14F-4D97-AF65-F5344CB8AC3E}">
        <p14:creationId xmlns:p14="http://schemas.microsoft.com/office/powerpoint/2010/main" val="280312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p:txBody>
      </p:sp>
      <p:sp>
        <p:nvSpPr>
          <p:cNvPr id="20483" name="Rectangle 3"/>
          <p:cNvSpPr>
            <a:spLocks noChangeArrowheads="1"/>
          </p:cNvSpPr>
          <p:nvPr/>
        </p:nvSpPr>
        <p:spPr bwMode="auto">
          <a:xfrm>
            <a:off x="-1" y="1295400"/>
            <a:ext cx="686776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0" i="1" dirty="0">
                <a:solidFill>
                  <a:srgbClr val="00FF00"/>
                </a:solidFill>
                <a:latin typeface="Times-Roman" charset="0"/>
              </a:rPr>
              <a:t>27 October 1780 AD </a:t>
            </a:r>
            <a:r>
              <a:rPr lang="en-US" sz="2800" i="1" dirty="0">
                <a:solidFill>
                  <a:srgbClr val="00FF00"/>
                </a:solidFill>
                <a:latin typeface="Times-Roman" charset="0"/>
              </a:rPr>
              <a:t>– “Long Island”, Maine</a:t>
            </a:r>
            <a:endParaRPr lang="en-US" sz="2800" b="0" dirty="0">
              <a:solidFill>
                <a:srgbClr val="00FF00"/>
              </a:solidFill>
              <a:latin typeface="Times-Roman" charset="0"/>
            </a:endParaRPr>
          </a:p>
          <a:p>
            <a:pPr algn="just"/>
            <a:endParaRPr lang="en-US" sz="1200" b="0" dirty="0">
              <a:solidFill>
                <a:srgbClr val="00FF00"/>
              </a:solidFill>
              <a:latin typeface="Times-Roman" charset="0"/>
            </a:endParaRPr>
          </a:p>
          <a:p>
            <a:pPr algn="just"/>
            <a:r>
              <a:rPr lang="en-US" sz="2800" b="0" dirty="0">
                <a:solidFill>
                  <a:srgbClr val="FFFF00"/>
                </a:solidFill>
                <a:latin typeface="Times-Roman" charset="0"/>
              </a:rPr>
              <a:t>“</a:t>
            </a:r>
            <a:r>
              <a:rPr lang="en-US" sz="2400" dirty="0">
                <a:solidFill>
                  <a:srgbClr val="FFFF00"/>
                </a:solidFill>
              </a:rPr>
              <a:t>The greatest obscuration was at 12 hours, 30 degrees 12 minutes {?}, at which time the sun’s limb was reduced to so fine a thread, and so much broken, as to be incapable of mensuration…</a:t>
            </a:r>
            <a:endParaRPr lang="en-US" sz="2800" dirty="0">
              <a:solidFill>
                <a:srgbClr val="FF0000"/>
              </a:solidFill>
              <a:latin typeface="Times-Roman" charset="0"/>
            </a:endParaRPr>
          </a:p>
        </p:txBody>
      </p:sp>
      <p:grpSp>
        <p:nvGrpSpPr>
          <p:cNvPr id="4" name="Group 3"/>
          <p:cNvGrpSpPr/>
          <p:nvPr/>
        </p:nvGrpSpPr>
        <p:grpSpPr>
          <a:xfrm>
            <a:off x="7172473" y="975481"/>
            <a:ext cx="1847555" cy="2731161"/>
            <a:chOff x="7172473" y="975481"/>
            <a:chExt cx="1847555" cy="2731161"/>
          </a:xfrm>
        </p:grpSpPr>
        <p:pic>
          <p:nvPicPr>
            <p:cNvPr id="2" name="Picture 1" descr="williams.jp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473" y="975481"/>
              <a:ext cx="1813906" cy="2443163"/>
            </a:xfrm>
            <a:prstGeom prst="rect">
              <a:avLst/>
            </a:prstGeom>
          </p:spPr>
        </p:pic>
        <p:sp>
          <p:nvSpPr>
            <p:cNvPr id="3" name="TextBox 2"/>
            <p:cNvSpPr txBox="1"/>
            <p:nvPr/>
          </p:nvSpPr>
          <p:spPr>
            <a:xfrm>
              <a:off x="7290543" y="3337310"/>
              <a:ext cx="1729485" cy="369332"/>
            </a:xfrm>
            <a:prstGeom prst="rect">
              <a:avLst/>
            </a:prstGeom>
            <a:noFill/>
          </p:spPr>
          <p:txBody>
            <a:bodyPr wrap="none" rtlCol="0">
              <a:spAutoFit/>
            </a:bodyPr>
            <a:lstStyle/>
            <a:p>
              <a:r>
                <a:rPr lang="en-US" dirty="0">
                  <a:solidFill>
                    <a:schemeClr val="bg1"/>
                  </a:solidFill>
                </a:rPr>
                <a:t>Samuel Williams</a:t>
              </a:r>
            </a:p>
          </p:txBody>
        </p:sp>
      </p:grpSp>
      <p:sp>
        <p:nvSpPr>
          <p:cNvPr id="9" name="Rectangle 3"/>
          <p:cNvSpPr>
            <a:spLocks noChangeArrowheads="1"/>
          </p:cNvSpPr>
          <p:nvPr/>
        </p:nvSpPr>
        <p:spPr bwMode="auto">
          <a:xfrm>
            <a:off x="0" y="3578033"/>
            <a:ext cx="91439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spc="-10" dirty="0">
                <a:solidFill>
                  <a:srgbClr val="FFFF00"/>
                </a:solidFill>
              </a:rPr>
              <a:t>“From the beginning of the eclipse unto the time of the greatest obscuration, the color and appearance of the sky was gradually changing from an azure blue to a more dark or dusky color, until it bore the appearance and gloom of night. To this we may add, so unusual a darkness, dampness and chill, in the midst of day, seemed to spread a general amazement among all sorts of animals. </a:t>
            </a:r>
            <a:r>
              <a:rPr lang="en-US" sz="2400" i="1" spc="-10" dirty="0">
                <a:solidFill>
                  <a:srgbClr val="FFFF00"/>
                </a:solidFill>
              </a:rPr>
              <a:t>Nor could we ourselves observe such unusual phenomena without some disagreeable feelings.</a:t>
            </a:r>
            <a:r>
              <a:rPr lang="en-US" sz="2400" spc="-10" dirty="0">
                <a:solidFill>
                  <a:srgbClr val="FFFF00"/>
                </a:solidFill>
              </a:rPr>
              <a:t>”</a:t>
            </a:r>
            <a:r>
              <a:rPr lang="en-US" sz="2400" dirty="0"/>
              <a:t>.</a:t>
            </a:r>
            <a:endParaRPr lang="en-US" sz="2800" dirty="0">
              <a:solidFill>
                <a:srgbClr val="FFFFFF"/>
              </a:solidFill>
              <a:latin typeface="Times-Roman" charset="0"/>
            </a:endParaRPr>
          </a:p>
        </p:txBody>
      </p:sp>
      <p:sp>
        <p:nvSpPr>
          <p:cNvPr id="8" name="TextBox 7"/>
          <p:cNvSpPr txBox="1"/>
          <p:nvPr/>
        </p:nvSpPr>
        <p:spPr>
          <a:xfrm>
            <a:off x="-19538" y="6246700"/>
            <a:ext cx="9310075" cy="646331"/>
          </a:xfrm>
          <a:prstGeom prst="rect">
            <a:avLst/>
          </a:prstGeom>
          <a:noFill/>
        </p:spPr>
        <p:txBody>
          <a:bodyPr wrap="square" rtlCol="0">
            <a:spAutoFit/>
          </a:bodyPr>
          <a:lstStyle/>
          <a:p>
            <a:r>
              <a:rPr lang="en-US" spc="-20" dirty="0">
                <a:solidFill>
                  <a:schemeClr val="bg1"/>
                </a:solidFill>
              </a:rPr>
              <a:t>Samuel Williams, "Observations of a solar eclipse, October 27, 1780, made on the east side of Long</a:t>
            </a:r>
          </a:p>
          <a:p>
            <a:r>
              <a:rPr lang="en-US" spc="-20" dirty="0">
                <a:solidFill>
                  <a:schemeClr val="bg1"/>
                </a:solidFill>
              </a:rPr>
              <a:t>Island, in Penobscot-Bay,” </a:t>
            </a:r>
            <a:r>
              <a:rPr lang="en-US" i="1" spc="-20" dirty="0">
                <a:solidFill>
                  <a:srgbClr val="04DC1A"/>
                </a:solidFill>
              </a:rPr>
              <a:t>Memoirs of the American Academy of Arts and Sciences</a:t>
            </a:r>
            <a:r>
              <a:rPr lang="en-US" spc="-20" dirty="0">
                <a:solidFill>
                  <a:srgbClr val="04DC1A"/>
                </a:solidFill>
              </a:rPr>
              <a:t> 1 (1785): 86-102</a:t>
            </a:r>
            <a:r>
              <a:rPr lang="en-US" spc="-20" dirty="0">
                <a:solidFill>
                  <a:schemeClr val="bg1"/>
                </a:solidFill>
              </a:rPr>
              <a:t>.</a:t>
            </a:r>
          </a:p>
        </p:txBody>
      </p:sp>
    </p:spTree>
    <p:extLst>
      <p:ext uri="{BB962C8B-B14F-4D97-AF65-F5344CB8AC3E}">
        <p14:creationId xmlns:p14="http://schemas.microsoft.com/office/powerpoint/2010/main" val="138148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3785652"/>
          </a:xfrm>
          <a:prstGeom prst="rect">
            <a:avLst/>
          </a:prstGeom>
        </p:spPr>
        <p:txBody>
          <a:bodyPr wrap="square">
            <a:spAutoFit/>
          </a:bodyPr>
          <a:lstStyle/>
          <a:p>
            <a:pPr algn="ctr"/>
            <a:r>
              <a:rPr lang="en-US" sz="4000" b="0" dirty="0">
                <a:solidFill>
                  <a:srgbClr val="FFFF00"/>
                </a:solidFill>
                <a:latin typeface="Skia"/>
                <a:cs typeface="Skia"/>
              </a:rPr>
              <a:t>Enlightenment in the</a:t>
            </a:r>
          </a:p>
          <a:p>
            <a:pPr algn="ctr"/>
            <a:r>
              <a:rPr lang="en-US" sz="4000" b="0" dirty="0">
                <a:solidFill>
                  <a:srgbClr val="FFFF00"/>
                </a:solidFill>
                <a:latin typeface="Skia"/>
                <a:cs typeface="Skia"/>
              </a:rPr>
              <a:t>Darkness of the Lunar Umbra</a:t>
            </a:r>
          </a:p>
          <a:p>
            <a:pPr algn="ctr"/>
            <a:endParaRPr lang="en-US" sz="4000" b="0" dirty="0">
              <a:solidFill>
                <a:srgbClr val="FFFF00"/>
              </a:solidFill>
              <a:latin typeface="Skia"/>
              <a:cs typeface="Skia"/>
            </a:endParaRPr>
          </a:p>
          <a:p>
            <a:pPr algn="ctr"/>
            <a:r>
              <a:rPr lang="en-US" sz="4000" b="0" dirty="0">
                <a:solidFill>
                  <a:srgbClr val="FFFF00"/>
                </a:solidFill>
                <a:latin typeface="Skia"/>
                <a:cs typeface="Skia"/>
              </a:rPr>
              <a:t>The Age of</a:t>
            </a:r>
          </a:p>
          <a:p>
            <a:pPr algn="ctr"/>
            <a:r>
              <a:rPr lang="en-US" sz="4000" dirty="0">
                <a:solidFill>
                  <a:srgbClr val="FFFF00"/>
                </a:solidFill>
                <a:latin typeface="Skia"/>
                <a:cs typeface="Skia"/>
              </a:rPr>
              <a:t>Eclipse Photography</a:t>
            </a:r>
            <a:endParaRPr lang="en-US" sz="4000" b="0" dirty="0">
              <a:solidFill>
                <a:srgbClr val="FFFF00"/>
              </a:solidFill>
              <a:latin typeface="Skia"/>
              <a:cs typeface="Skia"/>
            </a:endParaRPr>
          </a:p>
          <a:p>
            <a:pPr algn="ctr"/>
            <a:r>
              <a:rPr lang="en-US" sz="4000" dirty="0">
                <a:solidFill>
                  <a:srgbClr val="FFFF00"/>
                </a:solidFill>
                <a:latin typeface="Skia"/>
                <a:cs typeface="Skia"/>
              </a:rPr>
              <a:t>1851 — …</a:t>
            </a:r>
            <a:endParaRPr lang="en-US" sz="4000" b="0" dirty="0">
              <a:solidFill>
                <a:srgbClr val="FFFF00"/>
              </a:solidFill>
              <a:latin typeface="Skia"/>
              <a:cs typeface="Skia"/>
            </a:endParaRPr>
          </a:p>
        </p:txBody>
      </p:sp>
    </p:spTree>
    <p:extLst>
      <p:ext uri="{BB962C8B-B14F-4D97-AF65-F5344CB8AC3E}">
        <p14:creationId xmlns:p14="http://schemas.microsoft.com/office/powerpoint/2010/main" val="3214457673"/>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 y="16205"/>
            <a:ext cx="5345545" cy="646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i="1" dirty="0">
                <a:solidFill>
                  <a:srgbClr val="04DC1A"/>
                </a:solidFill>
                <a:latin typeface="Skia"/>
                <a:cs typeface="Skia"/>
              </a:rPr>
              <a:t>28 July 1851 (Konigsberg)</a:t>
            </a:r>
            <a:endParaRPr lang="en-US" sz="2800" dirty="0">
              <a:solidFill>
                <a:srgbClr val="04DC1A"/>
              </a:solidFill>
              <a:latin typeface="Skia"/>
              <a:cs typeface="Skia"/>
            </a:endParaRPr>
          </a:p>
          <a:p>
            <a:pPr algn="just"/>
            <a:endParaRPr lang="en-US" sz="1400" dirty="0">
              <a:solidFill>
                <a:srgbClr val="FF0003"/>
              </a:solidFill>
              <a:latin typeface="Skia"/>
              <a:cs typeface="Skia"/>
            </a:endParaRPr>
          </a:p>
          <a:p>
            <a:pPr algn="just"/>
            <a:r>
              <a:rPr lang="en-US" sz="2800" spc="-20" dirty="0">
                <a:solidFill>
                  <a:srgbClr val="FFFF00"/>
                </a:solidFill>
                <a:latin typeface="Skia"/>
                <a:cs typeface="Skia"/>
              </a:rPr>
              <a:t>The Berkowski </a:t>
            </a:r>
          </a:p>
          <a:p>
            <a:pPr algn="just"/>
            <a:r>
              <a:rPr lang="en-US" sz="2800" spc="-20" dirty="0">
                <a:solidFill>
                  <a:srgbClr val="FFFF00"/>
                </a:solidFill>
                <a:latin typeface="Skia"/>
                <a:cs typeface="Skia"/>
              </a:rPr>
              <a:t>Daguerreotype</a:t>
            </a:r>
          </a:p>
          <a:p>
            <a:pPr algn="just"/>
            <a:endParaRPr lang="en-US" sz="2000" dirty="0">
              <a:solidFill>
                <a:srgbClr val="FF0003"/>
              </a:solidFill>
              <a:latin typeface="Skia"/>
              <a:cs typeface="Skia"/>
            </a:endParaRPr>
          </a:p>
          <a:p>
            <a:pPr algn="just"/>
            <a:r>
              <a:rPr lang="en-US" altLang="ja-JP" sz="2400" dirty="0">
                <a:solidFill>
                  <a:schemeClr val="bg1"/>
                </a:solidFill>
                <a:latin typeface="Skia"/>
                <a:cs typeface="Skia"/>
              </a:rPr>
              <a:t>• The 1</a:t>
            </a:r>
            <a:r>
              <a:rPr lang="en-US" altLang="ja-JP" sz="2400" baseline="30000" dirty="0">
                <a:solidFill>
                  <a:schemeClr val="bg1"/>
                </a:solidFill>
                <a:latin typeface="Skia"/>
                <a:cs typeface="Skia"/>
              </a:rPr>
              <a:t>st</a:t>
            </a:r>
            <a:r>
              <a:rPr lang="en-US" altLang="ja-JP" sz="2400" dirty="0">
                <a:solidFill>
                  <a:schemeClr val="bg1"/>
                </a:solidFill>
                <a:latin typeface="Skia"/>
                <a:cs typeface="Skia"/>
              </a:rPr>
              <a:t> known “</a:t>
            </a:r>
            <a:r>
              <a:rPr lang="en-US" altLang="ja-JP" sz="2400" i="1" dirty="0">
                <a:solidFill>
                  <a:schemeClr val="bg1"/>
                </a:solidFill>
                <a:latin typeface="Skia"/>
                <a:cs typeface="Skia"/>
              </a:rPr>
              <a:t>correctly expo-</a:t>
            </a:r>
          </a:p>
          <a:p>
            <a:pPr algn="just"/>
            <a:r>
              <a:rPr lang="en-US" altLang="ja-JP" sz="2400" i="1" dirty="0">
                <a:solidFill>
                  <a:schemeClr val="bg1"/>
                </a:solidFill>
                <a:latin typeface="Skia"/>
                <a:cs typeface="Skia"/>
              </a:rPr>
              <a:t>    sed</a:t>
            </a:r>
            <a:r>
              <a:rPr lang="en-US" altLang="ja-JP" sz="2000" dirty="0">
                <a:solidFill>
                  <a:schemeClr val="bg1"/>
                </a:solidFill>
                <a:latin typeface="Times"/>
                <a:cs typeface="Times"/>
              </a:rPr>
              <a:t>*”</a:t>
            </a:r>
            <a:r>
              <a:rPr lang="en-US" altLang="ja-JP" sz="2400" dirty="0">
                <a:solidFill>
                  <a:schemeClr val="bg1"/>
                </a:solidFill>
                <a:latin typeface="Skia"/>
                <a:cs typeface="Skia"/>
              </a:rPr>
              <a:t> </a:t>
            </a:r>
            <a:r>
              <a:rPr lang="en-US" sz="2400" dirty="0">
                <a:solidFill>
                  <a:schemeClr val="bg1"/>
                </a:solidFill>
                <a:latin typeface="Skia"/>
                <a:cs typeface="Skia"/>
              </a:rPr>
              <a:t>photograph (daguer-</a:t>
            </a:r>
          </a:p>
          <a:p>
            <a:pPr algn="just"/>
            <a:r>
              <a:rPr lang="en-US" sz="2400" dirty="0">
                <a:solidFill>
                  <a:schemeClr val="bg1"/>
                </a:solidFill>
                <a:latin typeface="Skia"/>
                <a:cs typeface="Skia"/>
              </a:rPr>
              <a:t>   re-otype) of the solar corona</a:t>
            </a:r>
          </a:p>
          <a:p>
            <a:pPr algn="just"/>
            <a:endParaRPr lang="en-US" sz="2000" dirty="0">
              <a:solidFill>
                <a:schemeClr val="bg1"/>
              </a:solidFill>
              <a:latin typeface="Skia"/>
              <a:cs typeface="Skia"/>
            </a:endParaRPr>
          </a:p>
          <a:p>
            <a:pPr algn="just"/>
            <a:r>
              <a:rPr lang="en-US" sz="2400" dirty="0">
                <a:solidFill>
                  <a:schemeClr val="bg1"/>
                </a:solidFill>
                <a:latin typeface="Skia"/>
                <a:cs typeface="Skia"/>
              </a:rPr>
              <a:t>• Single 84-second exposure</a:t>
            </a:r>
          </a:p>
          <a:p>
            <a:pPr algn="just"/>
            <a:endParaRPr lang="en-US" sz="2000" dirty="0">
              <a:solidFill>
                <a:schemeClr val="bg1"/>
              </a:solidFill>
              <a:latin typeface="Skia"/>
              <a:cs typeface="Skia"/>
            </a:endParaRPr>
          </a:p>
          <a:p>
            <a:pPr algn="just"/>
            <a:r>
              <a:rPr lang="en-US" sz="2400" dirty="0">
                <a:solidFill>
                  <a:schemeClr val="bg1"/>
                </a:solidFill>
                <a:latin typeface="Skia"/>
                <a:cs typeface="Skia"/>
              </a:rPr>
              <a:t>• D = 6.1 cm f/13.3 refractor</a:t>
            </a:r>
            <a:br>
              <a:rPr lang="en-US" sz="2400" dirty="0">
                <a:solidFill>
                  <a:schemeClr val="bg1"/>
                </a:solidFill>
                <a:latin typeface="Skia"/>
                <a:cs typeface="Skia"/>
              </a:rPr>
            </a:br>
            <a:r>
              <a:rPr lang="en-US" sz="2400" dirty="0">
                <a:solidFill>
                  <a:schemeClr val="bg1"/>
                </a:solidFill>
                <a:latin typeface="Skia"/>
                <a:cs typeface="Skia"/>
              </a:rPr>
              <a:t>   on a clock driven mount</a:t>
            </a:r>
          </a:p>
          <a:p>
            <a:pPr algn="just"/>
            <a:endParaRPr lang="en-US" sz="2000" dirty="0">
              <a:solidFill>
                <a:schemeClr val="bg1"/>
              </a:solidFill>
              <a:latin typeface="Skia"/>
              <a:cs typeface="Skia"/>
            </a:endParaRPr>
          </a:p>
          <a:p>
            <a:pPr algn="just"/>
            <a:r>
              <a:rPr lang="en-US" sz="2400" dirty="0">
                <a:solidFill>
                  <a:schemeClr val="bg1"/>
                </a:solidFill>
                <a:latin typeface="Skia"/>
                <a:cs typeface="Skia"/>
              </a:rPr>
              <a:t>• Original plate: D</a:t>
            </a:r>
            <a:r>
              <a:rPr lang="en-US" sz="2400" baseline="-25000" dirty="0">
                <a:solidFill>
                  <a:schemeClr val="bg1"/>
                </a:solidFill>
                <a:latin typeface="Skia"/>
                <a:cs typeface="Skia"/>
              </a:rPr>
              <a:t>moon</a:t>
            </a:r>
            <a:r>
              <a:rPr lang="en-US" sz="2400" dirty="0">
                <a:solidFill>
                  <a:schemeClr val="bg1"/>
                </a:solidFill>
                <a:latin typeface="Skia"/>
                <a:cs typeface="Skia"/>
              </a:rPr>
              <a:t> = 7.9 mm</a:t>
            </a:r>
          </a:p>
          <a:p>
            <a:pPr algn="just"/>
            <a:endParaRPr lang="en-US" sz="2000" dirty="0">
              <a:solidFill>
                <a:schemeClr val="bg1"/>
              </a:solidFill>
              <a:latin typeface="Skia"/>
              <a:cs typeface="Skia"/>
            </a:endParaRPr>
          </a:p>
          <a:p>
            <a:pPr algn="just"/>
            <a:r>
              <a:rPr lang="en-US" sz="2400" dirty="0">
                <a:solidFill>
                  <a:schemeClr val="bg1"/>
                </a:solidFill>
                <a:latin typeface="Skia"/>
                <a:cs typeface="Skia"/>
              </a:rPr>
              <a:t>• (Well) recorded corona and</a:t>
            </a:r>
          </a:p>
          <a:p>
            <a:pPr algn="just"/>
            <a:r>
              <a:rPr lang="en-US" sz="2400" dirty="0">
                <a:solidFill>
                  <a:schemeClr val="bg1"/>
                </a:solidFill>
                <a:latin typeface="Skia"/>
                <a:cs typeface="Skia"/>
              </a:rPr>
              <a:t>   five prominences</a:t>
            </a:r>
          </a:p>
        </p:txBody>
      </p:sp>
      <p:sp>
        <p:nvSpPr>
          <p:cNvPr id="5" name="TextBox 4"/>
          <p:cNvSpPr txBox="1"/>
          <p:nvPr/>
        </p:nvSpPr>
        <p:spPr>
          <a:xfrm>
            <a:off x="-19537" y="6431420"/>
            <a:ext cx="9163538" cy="369332"/>
          </a:xfrm>
          <a:prstGeom prst="rect">
            <a:avLst/>
          </a:prstGeom>
          <a:noFill/>
        </p:spPr>
        <p:txBody>
          <a:bodyPr wrap="square" rtlCol="0">
            <a:spAutoFit/>
          </a:bodyPr>
          <a:lstStyle/>
          <a:p>
            <a:r>
              <a:rPr lang="en-US" spc="-20" dirty="0">
                <a:solidFill>
                  <a:schemeClr val="bg1"/>
                </a:solidFill>
              </a:rPr>
              <a:t>*Schielicke &amp; Whitman, Acta Historia Astronomiae, 25, 128 (2005)</a:t>
            </a:r>
          </a:p>
        </p:txBody>
      </p:sp>
      <p:pic>
        <p:nvPicPr>
          <p:cNvPr id="2" name="Picture 1"/>
          <p:cNvPicPr preferRelativeResize="0">
            <a:picLocks noChangeAspect="1"/>
          </p:cNvPicPr>
          <p:nvPr/>
        </p:nvPicPr>
        <p:blipFill>
          <a:blip r:embed="rId3"/>
          <a:stretch>
            <a:fillRect/>
          </a:stretch>
        </p:blipFill>
        <p:spPr>
          <a:xfrm>
            <a:off x="4503576" y="16205"/>
            <a:ext cx="4640424" cy="4407938"/>
          </a:xfrm>
          <a:prstGeom prst="rect">
            <a:avLst/>
          </a:prstGeom>
        </p:spPr>
      </p:pic>
      <p:sp>
        <p:nvSpPr>
          <p:cNvPr id="6" name="Rectangle 5"/>
          <p:cNvSpPr/>
          <p:nvPr/>
        </p:nvSpPr>
        <p:spPr>
          <a:xfrm>
            <a:off x="4503576" y="4451772"/>
            <a:ext cx="4640425" cy="1107996"/>
          </a:xfrm>
          <a:prstGeom prst="rect">
            <a:avLst/>
          </a:prstGeom>
        </p:spPr>
        <p:txBody>
          <a:bodyPr wrap="square">
            <a:spAutoFit/>
          </a:bodyPr>
          <a:lstStyle/>
          <a:p>
            <a:pPr algn="ctr"/>
            <a:r>
              <a:rPr lang="en-US" sz="2200" spc="-20" dirty="0">
                <a:solidFill>
                  <a:srgbClr val="FF0000"/>
                </a:solidFill>
              </a:rPr>
              <a:t>But, for decades still to follow, sketches</a:t>
            </a:r>
          </a:p>
          <a:p>
            <a:pPr algn="ctr"/>
            <a:r>
              <a:rPr lang="en-US" sz="2200" spc="-20" dirty="0">
                <a:solidFill>
                  <a:srgbClr val="FF0000"/>
                </a:solidFill>
              </a:rPr>
              <a:t> would continue to “compete” with</a:t>
            </a:r>
          </a:p>
          <a:p>
            <a:pPr algn="ctr"/>
            <a:r>
              <a:rPr lang="en-US" sz="2200" spc="-20" dirty="0">
                <a:solidFill>
                  <a:srgbClr val="FF0000"/>
                </a:solidFill>
              </a:rPr>
              <a:t>fledgling photographic technologies.</a:t>
            </a:r>
          </a:p>
        </p:txBody>
      </p:sp>
    </p:spTree>
    <p:extLst>
      <p:ext uri="{BB962C8B-B14F-4D97-AF65-F5344CB8AC3E}">
        <p14:creationId xmlns:p14="http://schemas.microsoft.com/office/powerpoint/2010/main" val="3587880251"/>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8000"/>
            <a:ext cx="9144000" cy="5831803"/>
          </a:xfrm>
          <a:prstGeom prst="rect">
            <a:avLst/>
          </a:prstGeom>
        </p:spPr>
      </p:pic>
      <p:sp>
        <p:nvSpPr>
          <p:cNvPr id="5" name="Rectangle 5"/>
          <p:cNvSpPr>
            <a:spLocks noChangeArrowheads="1"/>
          </p:cNvSpPr>
          <p:nvPr/>
        </p:nvSpPr>
        <p:spPr bwMode="auto">
          <a:xfrm>
            <a:off x="-1" y="16205"/>
            <a:ext cx="9144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ja-JP" sz="2400" spc="-50" dirty="0">
                <a:solidFill>
                  <a:schemeClr val="bg1"/>
                </a:solidFill>
                <a:latin typeface="Skia"/>
                <a:cs typeface="Skia"/>
              </a:rPr>
              <a:t>Representative coronal sketches following the 1851 TSE daguerrotype </a:t>
            </a:r>
            <a:endParaRPr lang="en-US" sz="2400" spc="-50" dirty="0">
              <a:solidFill>
                <a:schemeClr val="bg1"/>
              </a:solidFill>
              <a:latin typeface="Skia"/>
              <a:cs typeface="Skia"/>
            </a:endParaRPr>
          </a:p>
        </p:txBody>
      </p:sp>
      <p:sp>
        <p:nvSpPr>
          <p:cNvPr id="6" name="TextBox 5"/>
          <p:cNvSpPr txBox="1"/>
          <p:nvPr/>
        </p:nvSpPr>
        <p:spPr>
          <a:xfrm>
            <a:off x="-19537" y="6373695"/>
            <a:ext cx="9163538" cy="369332"/>
          </a:xfrm>
          <a:prstGeom prst="rect">
            <a:avLst/>
          </a:prstGeom>
          <a:noFill/>
        </p:spPr>
        <p:txBody>
          <a:bodyPr wrap="square" rtlCol="0">
            <a:spAutoFit/>
          </a:bodyPr>
          <a:lstStyle/>
          <a:p>
            <a:r>
              <a:rPr lang="en-US" spc="-20" dirty="0">
                <a:solidFill>
                  <a:srgbClr val="04DC1A"/>
                </a:solidFill>
              </a:rPr>
              <a:t>Images collected by X. Jubier: </a:t>
            </a:r>
            <a:r>
              <a:rPr lang="en-US" sz="1500" spc="-20" dirty="0">
                <a:solidFill>
                  <a:srgbClr val="04DC1A"/>
                </a:solidFill>
              </a:rPr>
              <a:t>http://xjubier.free.fr/en/site_pages/solar_eclipses/Solar_Corona_Shape_pg01.html </a:t>
            </a:r>
          </a:p>
        </p:txBody>
      </p:sp>
    </p:spTree>
    <p:extLst>
      <p:ext uri="{BB962C8B-B14F-4D97-AF65-F5344CB8AC3E}">
        <p14:creationId xmlns:p14="http://schemas.microsoft.com/office/powerpoint/2010/main" val="28077959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3785652"/>
          </a:xfrm>
          <a:prstGeom prst="rect">
            <a:avLst/>
          </a:prstGeom>
        </p:spPr>
        <p:txBody>
          <a:bodyPr wrap="square">
            <a:spAutoFit/>
          </a:bodyPr>
          <a:lstStyle/>
          <a:p>
            <a:pPr algn="ctr"/>
            <a:r>
              <a:rPr lang="en-US" sz="4000" b="0" dirty="0">
                <a:solidFill>
                  <a:srgbClr val="FFFF00"/>
                </a:solidFill>
                <a:latin typeface="Skia"/>
                <a:cs typeface="Skia"/>
              </a:rPr>
              <a:t>Enlightenment in the</a:t>
            </a:r>
          </a:p>
          <a:p>
            <a:pPr algn="ctr"/>
            <a:r>
              <a:rPr lang="en-US" sz="4000" b="0" dirty="0">
                <a:solidFill>
                  <a:srgbClr val="FFFF00"/>
                </a:solidFill>
                <a:latin typeface="Skia"/>
                <a:cs typeface="Skia"/>
              </a:rPr>
              <a:t>Darkness of the Lunar Umbra</a:t>
            </a:r>
          </a:p>
          <a:p>
            <a:pPr algn="ctr"/>
            <a:endParaRPr lang="en-US" sz="4000" b="0" dirty="0">
              <a:solidFill>
                <a:srgbClr val="FFFF00"/>
              </a:solidFill>
              <a:latin typeface="Skia"/>
              <a:cs typeface="Skia"/>
            </a:endParaRPr>
          </a:p>
          <a:p>
            <a:pPr algn="ctr"/>
            <a:r>
              <a:rPr lang="en-US" sz="4000" b="0" dirty="0">
                <a:solidFill>
                  <a:srgbClr val="FFFF00"/>
                </a:solidFill>
                <a:latin typeface="Skia"/>
                <a:cs typeface="Skia"/>
              </a:rPr>
              <a:t>The Age of</a:t>
            </a:r>
          </a:p>
          <a:p>
            <a:pPr algn="ctr"/>
            <a:r>
              <a:rPr lang="en-US" sz="4000" dirty="0">
                <a:solidFill>
                  <a:srgbClr val="FFFF00"/>
                </a:solidFill>
                <a:latin typeface="Skia"/>
                <a:cs typeface="Skia"/>
              </a:rPr>
              <a:t>Eclipse Spectroscopy</a:t>
            </a:r>
            <a:endParaRPr lang="en-US" sz="4000" b="0" dirty="0">
              <a:solidFill>
                <a:srgbClr val="FFFF00"/>
              </a:solidFill>
              <a:latin typeface="Skia"/>
              <a:cs typeface="Skia"/>
            </a:endParaRPr>
          </a:p>
          <a:p>
            <a:pPr algn="ctr"/>
            <a:r>
              <a:rPr lang="en-US" sz="4000" dirty="0">
                <a:solidFill>
                  <a:srgbClr val="FFFF00"/>
                </a:solidFill>
                <a:latin typeface="Skia"/>
                <a:cs typeface="Skia"/>
              </a:rPr>
              <a:t>1868 — …</a:t>
            </a:r>
            <a:endParaRPr lang="en-US" sz="4000" b="0" dirty="0">
              <a:solidFill>
                <a:srgbClr val="FFFF00"/>
              </a:solidFill>
              <a:latin typeface="Skia"/>
              <a:cs typeface="Skia"/>
            </a:endParaRPr>
          </a:p>
        </p:txBody>
      </p:sp>
    </p:spTree>
    <p:extLst>
      <p:ext uri="{BB962C8B-B14F-4D97-AF65-F5344CB8AC3E}">
        <p14:creationId xmlns:p14="http://schemas.microsoft.com/office/powerpoint/2010/main" val="112628522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sz="2300" u="sng" dirty="0">
                <a:latin typeface="Arial" charset="0"/>
                <a:cs typeface="Arial" charset="0"/>
              </a:rPr>
              <a:t>The “Golden Age” of the Late 19</a:t>
            </a:r>
            <a:r>
              <a:rPr lang="en-US" sz="2300" u="sng" baseline="30000" dirty="0">
                <a:latin typeface="Arial" charset="0"/>
                <a:cs typeface="Arial" charset="0"/>
              </a:rPr>
              <a:t>th</a:t>
            </a:r>
            <a:r>
              <a:rPr lang="en-US" sz="2300" u="sng" dirty="0">
                <a:latin typeface="Arial" charset="0"/>
                <a:cs typeface="Arial" charset="0"/>
              </a:rPr>
              <a:t> Century Professional Expeditions</a:t>
            </a:r>
          </a:p>
        </p:txBody>
      </p:sp>
      <p:pic>
        <p:nvPicPr>
          <p:cNvPr id="13" name="Picture 12"/>
          <p:cNvPicPr>
            <a:picLocks noChangeAspect="1"/>
          </p:cNvPicPr>
          <p:nvPr/>
        </p:nvPicPr>
        <p:blipFill>
          <a:blip r:embed="rId2"/>
          <a:stretch>
            <a:fillRect/>
          </a:stretch>
        </p:blipFill>
        <p:spPr>
          <a:xfrm>
            <a:off x="1371600" y="2590800"/>
            <a:ext cx="847725" cy="1514475"/>
          </a:xfrm>
          <a:prstGeom prst="rect">
            <a:avLst/>
          </a:prstGeom>
        </p:spPr>
      </p:pic>
      <p:pic>
        <p:nvPicPr>
          <p:cNvPr id="8" name="Picture 7"/>
          <p:cNvPicPr>
            <a:picLocks noChangeAspect="1"/>
          </p:cNvPicPr>
          <p:nvPr/>
        </p:nvPicPr>
        <p:blipFill>
          <a:blip r:embed="rId3"/>
          <a:stretch>
            <a:fillRect/>
          </a:stretch>
        </p:blipFill>
        <p:spPr>
          <a:xfrm>
            <a:off x="3028950" y="1600200"/>
            <a:ext cx="4286250" cy="2286000"/>
          </a:xfrm>
          <a:prstGeom prst="rect">
            <a:avLst/>
          </a:prstGeom>
        </p:spPr>
      </p:pic>
      <p:cxnSp>
        <p:nvCxnSpPr>
          <p:cNvPr id="15" name="Straight Connector 14"/>
          <p:cNvCxnSpPr/>
          <p:nvPr/>
        </p:nvCxnSpPr>
        <p:spPr bwMode="auto">
          <a:xfrm flipH="1">
            <a:off x="2362200" y="2438400"/>
            <a:ext cx="1752600" cy="609600"/>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27" name="Group 26"/>
          <p:cNvGrpSpPr/>
          <p:nvPr/>
        </p:nvGrpSpPr>
        <p:grpSpPr>
          <a:xfrm>
            <a:off x="2819400" y="2286000"/>
            <a:ext cx="4171950" cy="914400"/>
            <a:chOff x="2819400" y="2286000"/>
            <a:chExt cx="4171950" cy="914400"/>
          </a:xfrm>
        </p:grpSpPr>
        <p:sp>
          <p:nvSpPr>
            <p:cNvPr id="17" name="Cloud 16"/>
            <p:cNvSpPr/>
            <p:nvPr/>
          </p:nvSpPr>
          <p:spPr bwMode="auto">
            <a:xfrm>
              <a:off x="2819400" y="2286000"/>
              <a:ext cx="838200" cy="838200"/>
            </a:xfrm>
            <a:prstGeom prst="cloud">
              <a:avLst/>
            </a:prstGeom>
            <a:solidFill>
              <a:schemeClr val="accent1">
                <a:alpha val="57000"/>
              </a:schemeClr>
            </a:solidFill>
            <a:ln w="9525" cap="flat" cmpd="sng" algn="ctr">
              <a:solidFill>
                <a:schemeClr val="tx1">
                  <a:alpha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5FFF2"/>
                </a:solidFill>
                <a:effectLst>
                  <a:outerShdw blurRad="38100" dist="38100" dir="2700000" algn="tl">
                    <a:srgbClr val="000000">
                      <a:alpha val="43137"/>
                    </a:srgbClr>
                  </a:outerShdw>
                </a:effectLst>
                <a:latin typeface="Arial" pitchFamily="-112" charset="0"/>
              </a:endParaRPr>
            </a:p>
          </p:txBody>
        </p:sp>
        <p:sp>
          <p:nvSpPr>
            <p:cNvPr id="24" name="Rectangle 23"/>
            <p:cNvSpPr/>
            <p:nvPr/>
          </p:nvSpPr>
          <p:spPr>
            <a:xfrm>
              <a:off x="2898852" y="2286000"/>
              <a:ext cx="598191" cy="400110"/>
            </a:xfrm>
            <a:prstGeom prst="rect">
              <a:avLst/>
            </a:prstGeom>
          </p:spPr>
          <p:txBody>
            <a:bodyPr wrap="none">
              <a:spAutoFit/>
            </a:bodyPr>
            <a:lstStyle/>
            <a:p>
              <a:r>
                <a:rPr lang="en-US" sz="2000" b="0" dirty="0" smtClean="0">
                  <a:solidFill>
                    <a:srgbClr val="FBFFFF"/>
                  </a:solidFill>
                  <a:cs typeface="Arial" charset="0"/>
                </a:rPr>
                <a:t>gas</a:t>
              </a:r>
              <a:endParaRPr lang="en-US" sz="2000" b="0" dirty="0">
                <a:solidFill>
                  <a:srgbClr val="FBFFFF"/>
                </a:solidFill>
              </a:endParaRPr>
            </a:p>
          </p:txBody>
        </p:sp>
        <p:cxnSp>
          <p:nvCxnSpPr>
            <p:cNvPr id="26" name="Straight Connector 25"/>
            <p:cNvCxnSpPr/>
            <p:nvPr/>
          </p:nvCxnSpPr>
          <p:spPr bwMode="auto">
            <a:xfrm rot="16200000">
              <a:off x="6724650" y="2743200"/>
              <a:ext cx="0" cy="533400"/>
            </a:xfrm>
            <a:prstGeom prst="line">
              <a:avLst/>
            </a:prstGeom>
            <a:solidFill>
              <a:schemeClr val="accent1"/>
            </a:solidFill>
            <a:ln w="6350" cap="flat" cmpd="sng" algn="ctr">
              <a:solidFill>
                <a:schemeClr val="tx2"/>
              </a:solidFill>
              <a:prstDash val="solid"/>
              <a:round/>
              <a:headEnd type="none" w="med" len="med"/>
              <a:tailEnd type="none" w="med" len="med"/>
            </a:ln>
            <a:effectLst/>
          </p:spPr>
        </p:cxnSp>
        <p:cxnSp>
          <p:nvCxnSpPr>
            <p:cNvPr id="28" name="Straight Connector 27"/>
            <p:cNvCxnSpPr/>
            <p:nvPr/>
          </p:nvCxnSpPr>
          <p:spPr bwMode="auto">
            <a:xfrm rot="16200000">
              <a:off x="6724650" y="2781300"/>
              <a:ext cx="0" cy="533400"/>
            </a:xfrm>
            <a:prstGeom prst="line">
              <a:avLst/>
            </a:prstGeom>
            <a:solidFill>
              <a:schemeClr val="accent1"/>
            </a:solidFill>
            <a:ln w="6350" cap="flat" cmpd="sng" algn="ctr">
              <a:solidFill>
                <a:schemeClr val="tx2"/>
              </a:solidFill>
              <a:prstDash val="solid"/>
              <a:round/>
              <a:headEnd type="none" w="med" len="med"/>
              <a:tailEnd type="none" w="med" len="med"/>
            </a:ln>
            <a:effectLst/>
          </p:spPr>
        </p:cxnSp>
        <p:cxnSp>
          <p:nvCxnSpPr>
            <p:cNvPr id="29" name="Straight Connector 28"/>
            <p:cNvCxnSpPr/>
            <p:nvPr/>
          </p:nvCxnSpPr>
          <p:spPr bwMode="auto">
            <a:xfrm rot="16200000">
              <a:off x="6724650" y="2552700"/>
              <a:ext cx="0" cy="533400"/>
            </a:xfrm>
            <a:prstGeom prst="line">
              <a:avLst/>
            </a:prstGeom>
            <a:solidFill>
              <a:schemeClr val="accent1"/>
            </a:solidFill>
            <a:ln w="6350" cap="flat" cmpd="sng" algn="ctr">
              <a:solidFill>
                <a:schemeClr val="tx2"/>
              </a:solidFill>
              <a:prstDash val="solid"/>
              <a:round/>
              <a:headEnd type="none" w="med" len="med"/>
              <a:tailEnd type="none" w="med" len="med"/>
            </a:ln>
            <a:effectLst/>
          </p:spPr>
        </p:cxnSp>
        <p:cxnSp>
          <p:nvCxnSpPr>
            <p:cNvPr id="30" name="Straight Connector 29"/>
            <p:cNvCxnSpPr/>
            <p:nvPr/>
          </p:nvCxnSpPr>
          <p:spPr bwMode="auto">
            <a:xfrm rot="16200000">
              <a:off x="6724650" y="2933700"/>
              <a:ext cx="0" cy="533400"/>
            </a:xfrm>
            <a:prstGeom prst="line">
              <a:avLst/>
            </a:prstGeom>
            <a:solidFill>
              <a:schemeClr val="accent1"/>
            </a:solidFill>
            <a:ln w="6350" cap="flat" cmpd="sng" algn="ctr">
              <a:solidFill>
                <a:schemeClr val="tx2"/>
              </a:solidFill>
              <a:prstDash val="solid"/>
              <a:round/>
              <a:headEnd type="none" w="med" len="med"/>
              <a:tailEnd type="none" w="med" len="med"/>
            </a:ln>
            <a:effectLst/>
          </p:spPr>
        </p:cxnSp>
        <p:cxnSp>
          <p:nvCxnSpPr>
            <p:cNvPr id="31" name="Straight Connector 30"/>
            <p:cNvCxnSpPr/>
            <p:nvPr/>
          </p:nvCxnSpPr>
          <p:spPr bwMode="auto">
            <a:xfrm rot="16200000">
              <a:off x="6724650" y="2628900"/>
              <a:ext cx="0" cy="533400"/>
            </a:xfrm>
            <a:prstGeom prst="line">
              <a:avLst/>
            </a:prstGeom>
            <a:solidFill>
              <a:schemeClr val="accent1"/>
            </a:solidFill>
            <a:ln w="6350" cap="flat" cmpd="sng" algn="ctr">
              <a:solidFill>
                <a:schemeClr val="tx2"/>
              </a:solidFill>
              <a:prstDash val="solid"/>
              <a:round/>
              <a:headEnd type="none" w="med" len="med"/>
              <a:tailEnd type="none" w="med" len="med"/>
            </a:ln>
            <a:effectLst/>
          </p:spPr>
        </p:cxnSp>
      </p:grpSp>
      <p:grpSp>
        <p:nvGrpSpPr>
          <p:cNvPr id="4" name="Group 3"/>
          <p:cNvGrpSpPr/>
          <p:nvPr/>
        </p:nvGrpSpPr>
        <p:grpSpPr>
          <a:xfrm>
            <a:off x="0" y="1600200"/>
            <a:ext cx="9131300" cy="5257800"/>
            <a:chOff x="0" y="1600200"/>
            <a:chExt cx="9131300" cy="5257800"/>
          </a:xfrm>
        </p:grpSpPr>
        <p:sp>
          <p:nvSpPr>
            <p:cNvPr id="11" name="Rectangle 10"/>
            <p:cNvSpPr/>
            <p:nvPr/>
          </p:nvSpPr>
          <p:spPr>
            <a:xfrm>
              <a:off x="0" y="4191000"/>
              <a:ext cx="4495800" cy="2426305"/>
            </a:xfrm>
            <a:prstGeom prst="rect">
              <a:avLst/>
            </a:prstGeom>
          </p:spPr>
          <p:txBody>
            <a:bodyPr wrap="square">
              <a:spAutoFit/>
            </a:bodyPr>
            <a:lstStyle/>
            <a:p>
              <a:pPr algn="l" eaLnBrk="1" hangingPunct="1">
                <a:lnSpc>
                  <a:spcPct val="90000"/>
                </a:lnSpc>
                <a:buFontTx/>
                <a:buNone/>
              </a:pPr>
              <a:r>
                <a:rPr lang="en-AU" sz="2800" dirty="0">
                  <a:solidFill>
                    <a:srgbClr val="FFFF00"/>
                  </a:solidFill>
                  <a:latin typeface="Skia"/>
                  <a:cs typeface="Skia"/>
                </a:rPr>
                <a:t>In 1858 </a:t>
              </a:r>
              <a:r>
                <a:rPr lang="en-AU" sz="2800" dirty="0" smtClean="0">
                  <a:solidFill>
                    <a:srgbClr val="FFFF00"/>
                  </a:solidFill>
                  <a:latin typeface="Skia"/>
                  <a:cs typeface="Skia"/>
                </a:rPr>
                <a:t>Gustov Kirchoff theorized that “</a:t>
              </a:r>
              <a:r>
                <a:rPr lang="en-AU" sz="2800" dirty="0">
                  <a:solidFill>
                    <a:srgbClr val="FFFF00"/>
                  </a:solidFill>
                  <a:latin typeface="Skia"/>
                  <a:cs typeface="Skia"/>
                </a:rPr>
                <a:t>Fraunhoffer lines” </a:t>
              </a:r>
              <a:r>
                <a:rPr lang="en-AU" sz="2800" dirty="0" smtClean="0">
                  <a:solidFill>
                    <a:srgbClr val="FFFF00"/>
                  </a:solidFill>
                  <a:latin typeface="Skia"/>
                  <a:cs typeface="Skia"/>
                </a:rPr>
                <a:t>seen in </a:t>
              </a:r>
              <a:r>
                <a:rPr lang="en-AU" sz="2800" dirty="0">
                  <a:solidFill>
                    <a:srgbClr val="FFFF00"/>
                  </a:solidFill>
                  <a:latin typeface="Skia"/>
                  <a:cs typeface="Skia"/>
                </a:rPr>
                <a:t>the </a:t>
              </a:r>
              <a:r>
                <a:rPr lang="en-AU" sz="2800" i="1" u="sng" dirty="0">
                  <a:solidFill>
                    <a:srgbClr val="FFFF00"/>
                  </a:solidFill>
                  <a:latin typeface="Skia"/>
                  <a:cs typeface="Skia"/>
                </a:rPr>
                <a:t>solar spectrum</a:t>
              </a:r>
              <a:r>
                <a:rPr lang="en-AU" sz="2800" b="0" i="1" dirty="0">
                  <a:solidFill>
                    <a:srgbClr val="FFFF00"/>
                  </a:solidFill>
                  <a:latin typeface="Skia"/>
                  <a:cs typeface="Skia"/>
                </a:rPr>
                <a:t> </a:t>
              </a:r>
              <a:r>
                <a:rPr lang="en-AU" sz="2800" dirty="0" smtClean="0">
                  <a:solidFill>
                    <a:srgbClr val="FFFF00"/>
                  </a:solidFill>
                  <a:latin typeface="Skia"/>
                  <a:cs typeface="Skia"/>
                </a:rPr>
                <a:t>were fingerprints of chemical elements </a:t>
              </a:r>
              <a:r>
                <a:rPr lang="en-AU" sz="2800" dirty="0">
                  <a:solidFill>
                    <a:srgbClr val="FFFF00"/>
                  </a:solidFill>
                  <a:latin typeface="Skia"/>
                  <a:cs typeface="Skia"/>
                </a:rPr>
                <a:t>in the Sun</a:t>
              </a:r>
              <a:r>
                <a:rPr lang="en-AU" sz="2800" dirty="0" smtClean="0">
                  <a:solidFill>
                    <a:srgbClr val="FFFF00"/>
                  </a:solidFill>
                  <a:latin typeface="Skia"/>
                  <a:cs typeface="Skia"/>
                </a:rPr>
                <a:t>.</a:t>
              </a:r>
              <a:endParaRPr lang="en-AU" sz="2800" dirty="0">
                <a:solidFill>
                  <a:srgbClr val="FFFF00"/>
                </a:solidFill>
                <a:latin typeface="Skia"/>
                <a:cs typeface="Skia"/>
              </a:endParaRPr>
            </a:p>
          </p:txBody>
        </p:sp>
        <p:pic>
          <p:nvPicPr>
            <p:cNvPr id="9" name="Picture 8"/>
            <p:cNvPicPr>
              <a:picLocks noChangeAspect="1"/>
            </p:cNvPicPr>
            <p:nvPr/>
          </p:nvPicPr>
          <p:blipFill>
            <a:blip r:embed="rId4"/>
            <a:stretch>
              <a:fillRect/>
            </a:stretch>
          </p:blipFill>
          <p:spPr>
            <a:xfrm>
              <a:off x="4561840" y="4128770"/>
              <a:ext cx="4569460" cy="2729230"/>
            </a:xfrm>
            <a:prstGeom prst="rect">
              <a:avLst/>
            </a:prstGeom>
          </p:spPr>
        </p:pic>
        <p:pic>
          <p:nvPicPr>
            <p:cNvPr id="2" name="Picture 1"/>
            <p:cNvPicPr>
              <a:picLocks noChangeAspect="1"/>
            </p:cNvPicPr>
            <p:nvPr/>
          </p:nvPicPr>
          <p:blipFill>
            <a:blip r:embed="rId5"/>
            <a:stretch>
              <a:fillRect/>
            </a:stretch>
          </p:blipFill>
          <p:spPr>
            <a:xfrm>
              <a:off x="7543800" y="1600200"/>
              <a:ext cx="1270000" cy="1790700"/>
            </a:xfrm>
            <a:prstGeom prst="rect">
              <a:avLst/>
            </a:prstGeom>
          </p:spPr>
        </p:pic>
        <p:sp>
          <p:nvSpPr>
            <p:cNvPr id="3" name="Rectangle 2"/>
            <p:cNvSpPr/>
            <p:nvPr/>
          </p:nvSpPr>
          <p:spPr>
            <a:xfrm>
              <a:off x="7467600" y="3330714"/>
              <a:ext cx="1454244" cy="707886"/>
            </a:xfrm>
            <a:prstGeom prst="rect">
              <a:avLst/>
            </a:prstGeom>
          </p:spPr>
          <p:txBody>
            <a:bodyPr wrap="none">
              <a:spAutoFit/>
            </a:bodyPr>
            <a:lstStyle/>
            <a:p>
              <a:r>
                <a:rPr lang="en-AU" sz="2000" dirty="0" smtClean="0">
                  <a:solidFill>
                    <a:schemeClr val="bg1"/>
                  </a:solidFill>
                  <a:latin typeface="Skia"/>
                  <a:cs typeface="Skia"/>
                </a:rPr>
                <a:t>G. Kirchoff</a:t>
              </a:r>
            </a:p>
            <a:p>
              <a:r>
                <a:rPr lang="en-AU" sz="2000" dirty="0" smtClean="0">
                  <a:solidFill>
                    <a:schemeClr val="bg1"/>
                  </a:solidFill>
                  <a:latin typeface="Skia"/>
                  <a:cs typeface="Skia"/>
                </a:rPr>
                <a:t>1824 - 1887 </a:t>
              </a:r>
              <a:endParaRPr lang="en-US" sz="2000" dirty="0">
                <a:solidFill>
                  <a:schemeClr val="bg1"/>
                </a:solidFill>
              </a:endParaRPr>
            </a:p>
          </p:txBody>
        </p:sp>
      </p:grpSp>
    </p:spTree>
    <p:extLst>
      <p:ext uri="{BB962C8B-B14F-4D97-AF65-F5344CB8AC3E}">
        <p14:creationId xmlns:p14="http://schemas.microsoft.com/office/powerpoint/2010/main" val="1564593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72235"/>
            <a:ext cx="6896100" cy="3379386"/>
          </a:xfrm>
          <a:prstGeom prst="rect">
            <a:avLst/>
          </a:prstGeom>
        </p:spPr>
        <p:txBody>
          <a:bodyPr wrap="square">
            <a:spAutoFit/>
          </a:bodyPr>
          <a:lstStyle/>
          <a:p>
            <a:pPr algn="ctr" eaLnBrk="1" hangingPunct="1">
              <a:lnSpc>
                <a:spcPct val="90000"/>
              </a:lnSpc>
              <a:buFontTx/>
              <a:buNone/>
            </a:pPr>
            <a:r>
              <a:rPr lang="en-AU" sz="2400" b="1" dirty="0">
                <a:solidFill>
                  <a:srgbClr val="62E141"/>
                </a:solidFill>
                <a:latin typeface="Times"/>
                <a:cs typeface="Times"/>
              </a:rPr>
              <a:t>                     </a:t>
            </a:r>
            <a:r>
              <a:rPr lang="en-AU" sz="2400" b="1" dirty="0" smtClean="0">
                <a:solidFill>
                  <a:srgbClr val="62E141"/>
                </a:solidFill>
                <a:latin typeface="Times"/>
                <a:cs typeface="Times"/>
              </a:rPr>
              <a:t>18 August 1868  Guntoor, India</a:t>
            </a:r>
          </a:p>
          <a:p>
            <a:pPr algn="ctr" eaLnBrk="1" hangingPunct="1">
              <a:lnSpc>
                <a:spcPct val="90000"/>
              </a:lnSpc>
              <a:buFontTx/>
              <a:buNone/>
            </a:pPr>
            <a:endParaRPr lang="en-AU" sz="900" dirty="0" smtClean="0">
              <a:solidFill>
                <a:srgbClr val="62E141"/>
              </a:solidFill>
              <a:latin typeface="Times"/>
              <a:cs typeface="Times"/>
            </a:endParaRPr>
          </a:p>
          <a:p>
            <a:pPr eaLnBrk="1" hangingPunct="1">
              <a:lnSpc>
                <a:spcPct val="90000"/>
              </a:lnSpc>
            </a:pPr>
            <a:r>
              <a:rPr lang="en-AU" sz="2400" i="1" dirty="0">
                <a:solidFill>
                  <a:schemeClr val="bg1"/>
                </a:solidFill>
                <a:latin typeface="Skia"/>
                <a:cs typeface="Skia"/>
              </a:rPr>
              <a:t>Observed by Jules Janssen</a:t>
            </a:r>
            <a:r>
              <a:rPr lang="en-AU" sz="2400" dirty="0">
                <a:solidFill>
                  <a:schemeClr val="bg1"/>
                </a:solidFill>
                <a:latin typeface="Skia"/>
                <a:cs typeface="Skia"/>
              </a:rPr>
              <a:t> </a:t>
            </a:r>
            <a:r>
              <a:rPr lang="en-AU" sz="2400" i="1" dirty="0">
                <a:solidFill>
                  <a:schemeClr val="bg1"/>
                </a:solidFill>
                <a:latin typeface="Skia"/>
                <a:cs typeface="Skia"/>
              </a:rPr>
              <a:t>with a spectroscope</a:t>
            </a:r>
            <a:r>
              <a:rPr lang="en-AU" sz="2400" i="1" dirty="0" smtClean="0">
                <a:solidFill>
                  <a:schemeClr val="bg1"/>
                </a:solidFill>
                <a:latin typeface="Skia"/>
                <a:cs typeface="Skia"/>
              </a:rPr>
              <a:t>.</a:t>
            </a:r>
          </a:p>
          <a:p>
            <a:pPr eaLnBrk="1" hangingPunct="1">
              <a:lnSpc>
                <a:spcPct val="90000"/>
              </a:lnSpc>
            </a:pPr>
            <a:endParaRPr lang="en-AU" sz="900" b="0" i="1" dirty="0">
              <a:solidFill>
                <a:schemeClr val="bg1"/>
              </a:solidFill>
              <a:latin typeface="Skia"/>
              <a:cs typeface="Skia"/>
            </a:endParaRPr>
          </a:p>
          <a:p>
            <a:pPr eaLnBrk="1" hangingPunct="1">
              <a:lnSpc>
                <a:spcPct val="90000"/>
              </a:lnSpc>
            </a:pPr>
            <a:r>
              <a:rPr lang="en-AU" sz="2400" dirty="0" smtClean="0">
                <a:solidFill>
                  <a:schemeClr val="bg1"/>
                </a:solidFill>
                <a:latin typeface="Skia"/>
                <a:cs typeface="Skia"/>
              </a:rPr>
              <a:t>Goal: To  study the nature of solar prominences.</a:t>
            </a:r>
            <a:endParaRPr lang="en-AU" sz="2400" b="0" i="1" dirty="0">
              <a:solidFill>
                <a:schemeClr val="bg1"/>
              </a:solidFill>
              <a:latin typeface="Skia"/>
              <a:cs typeface="Skia"/>
            </a:endParaRPr>
          </a:p>
          <a:p>
            <a:pPr eaLnBrk="1" hangingPunct="1">
              <a:lnSpc>
                <a:spcPct val="90000"/>
              </a:lnSpc>
              <a:buFontTx/>
              <a:buNone/>
            </a:pPr>
            <a:endParaRPr lang="en-AU" sz="900" dirty="0" smtClean="0">
              <a:solidFill>
                <a:schemeClr val="bg1"/>
              </a:solidFill>
              <a:latin typeface="Skia"/>
              <a:cs typeface="Skia"/>
            </a:endParaRPr>
          </a:p>
          <a:p>
            <a:pPr eaLnBrk="1" hangingPunct="1">
              <a:lnSpc>
                <a:spcPct val="90000"/>
              </a:lnSpc>
              <a:buFontTx/>
              <a:buNone/>
            </a:pPr>
            <a:r>
              <a:rPr lang="en-AU" sz="2400" spc="-40" dirty="0" smtClean="0">
                <a:solidFill>
                  <a:schemeClr val="bg1"/>
                </a:solidFill>
                <a:latin typeface="Skia"/>
                <a:cs typeface="Skia"/>
              </a:rPr>
              <a:t>• Spectroscopically identified super-hot Hydrogen</a:t>
            </a:r>
          </a:p>
          <a:p>
            <a:pPr algn="ctr" eaLnBrk="1" hangingPunct="1">
              <a:lnSpc>
                <a:spcPct val="90000"/>
              </a:lnSpc>
              <a:buFontTx/>
              <a:buNone/>
            </a:pPr>
            <a:r>
              <a:rPr lang="en-AU" sz="2400" dirty="0" smtClean="0">
                <a:solidFill>
                  <a:schemeClr val="bg1"/>
                </a:solidFill>
                <a:latin typeface="Skia"/>
                <a:cs typeface="Skia"/>
              </a:rPr>
              <a:t> but also…</a:t>
            </a:r>
          </a:p>
          <a:p>
            <a:pPr eaLnBrk="1" hangingPunct="1">
              <a:lnSpc>
                <a:spcPct val="90000"/>
              </a:lnSpc>
              <a:buFontTx/>
              <a:buNone/>
            </a:pPr>
            <a:r>
              <a:rPr lang="en-AU" sz="2400" dirty="0" smtClean="0">
                <a:solidFill>
                  <a:schemeClr val="bg1"/>
                </a:solidFill>
                <a:latin typeface="Skia"/>
                <a:cs typeface="Skia"/>
              </a:rPr>
              <a:t>• </a:t>
            </a:r>
            <a:r>
              <a:rPr lang="en-AU" sz="2400" spc="-30" dirty="0" smtClean="0">
                <a:solidFill>
                  <a:schemeClr val="bg1"/>
                </a:solidFill>
                <a:latin typeface="Skia"/>
                <a:cs typeface="Skia"/>
              </a:rPr>
              <a:t>a </a:t>
            </a:r>
            <a:r>
              <a:rPr lang="en-AU" sz="2400" spc="-30" dirty="0">
                <a:solidFill>
                  <a:schemeClr val="bg1"/>
                </a:solidFill>
                <a:latin typeface="Skia"/>
                <a:cs typeface="Skia"/>
              </a:rPr>
              <a:t>NEW chemical element </a:t>
            </a:r>
            <a:r>
              <a:rPr lang="en-AU" sz="2400" spc="-30" dirty="0" smtClean="0">
                <a:solidFill>
                  <a:schemeClr val="bg1"/>
                </a:solidFill>
                <a:latin typeface="Skia"/>
                <a:cs typeface="Skia"/>
              </a:rPr>
              <a:t>then known on </a:t>
            </a:r>
            <a:r>
              <a:rPr lang="en-AU" sz="2400" spc="-30" dirty="0">
                <a:solidFill>
                  <a:schemeClr val="bg1"/>
                </a:solidFill>
                <a:latin typeface="Skia"/>
                <a:cs typeface="Skia"/>
              </a:rPr>
              <a:t>Earth:</a:t>
            </a:r>
            <a:endParaRPr lang="en-AU" sz="2400" spc="-30" dirty="0" smtClean="0">
              <a:solidFill>
                <a:schemeClr val="bg1"/>
              </a:solidFill>
              <a:latin typeface="Skia"/>
              <a:cs typeface="Skia"/>
            </a:endParaRPr>
          </a:p>
          <a:p>
            <a:pPr eaLnBrk="1" hangingPunct="1">
              <a:lnSpc>
                <a:spcPct val="90000"/>
              </a:lnSpc>
              <a:buFontTx/>
              <a:buNone/>
            </a:pPr>
            <a:r>
              <a:rPr lang="en-AU" sz="2400" dirty="0" smtClean="0">
                <a:solidFill>
                  <a:schemeClr val="bg1"/>
                </a:solidFill>
                <a:latin typeface="Skia"/>
                <a:cs typeface="Skia"/>
              </a:rPr>
              <a:t>                                  “Coronium” </a:t>
            </a:r>
            <a:br>
              <a:rPr lang="en-AU" sz="2400" dirty="0" smtClean="0">
                <a:solidFill>
                  <a:schemeClr val="bg1"/>
                </a:solidFill>
                <a:latin typeface="Skia"/>
                <a:cs typeface="Skia"/>
              </a:rPr>
            </a:br>
            <a:r>
              <a:rPr lang="en-AU" sz="2400" spc="-50" dirty="0" smtClean="0">
                <a:solidFill>
                  <a:schemeClr val="bg1"/>
                </a:solidFill>
                <a:latin typeface="Skia"/>
                <a:cs typeface="Skia"/>
              </a:rPr>
              <a:t>(later “</a:t>
            </a:r>
            <a:r>
              <a:rPr lang="en-AU" sz="2400" spc="-50" dirty="0">
                <a:solidFill>
                  <a:schemeClr val="bg1"/>
                </a:solidFill>
                <a:latin typeface="Skia"/>
                <a:cs typeface="Skia"/>
              </a:rPr>
              <a:t>Helium” for the Sun God Helios)</a:t>
            </a:r>
            <a:r>
              <a:rPr lang="en-AU" sz="2400" spc="-50" dirty="0" smtClean="0">
                <a:solidFill>
                  <a:schemeClr val="bg1"/>
                </a:solidFill>
                <a:latin typeface="Skia"/>
                <a:cs typeface="Skia"/>
              </a:rPr>
              <a:t>.</a:t>
            </a:r>
          </a:p>
          <a:p>
            <a:pPr eaLnBrk="1" hangingPunct="1">
              <a:lnSpc>
                <a:spcPct val="90000"/>
              </a:lnSpc>
              <a:buFontTx/>
              <a:buNone/>
            </a:pPr>
            <a:endParaRPr lang="en-AU" spc="-50" dirty="0">
              <a:solidFill>
                <a:srgbClr val="FFFF00"/>
              </a:solidFill>
              <a:latin typeface="Skia"/>
              <a:cs typeface="Skia"/>
            </a:endParaRPr>
          </a:p>
        </p:txBody>
      </p:sp>
      <p:pic>
        <p:nvPicPr>
          <p:cNvPr id="8" name="Picture 7"/>
          <p:cNvPicPr>
            <a:picLocks noChangeAspect="1"/>
          </p:cNvPicPr>
          <p:nvPr/>
        </p:nvPicPr>
        <p:blipFill>
          <a:blip r:embed="rId2"/>
          <a:stretch>
            <a:fillRect/>
          </a:stretch>
        </p:blipFill>
        <p:spPr>
          <a:xfrm>
            <a:off x="5257800" y="4038600"/>
            <a:ext cx="4000500" cy="2926080"/>
          </a:xfrm>
          <a:prstGeom prst="rect">
            <a:avLst/>
          </a:prstGeom>
        </p:spPr>
      </p:pic>
      <p:sp>
        <p:nvSpPr>
          <p:cNvPr id="9" name="Rectangle 8"/>
          <p:cNvSpPr/>
          <p:nvPr/>
        </p:nvSpPr>
        <p:spPr>
          <a:xfrm>
            <a:off x="5233987" y="6286500"/>
            <a:ext cx="3878786" cy="584776"/>
          </a:xfrm>
          <a:prstGeom prst="rect">
            <a:avLst/>
          </a:prstGeom>
        </p:spPr>
        <p:txBody>
          <a:bodyPr wrap="none">
            <a:spAutoFit/>
          </a:bodyPr>
          <a:lstStyle/>
          <a:p>
            <a:pPr algn="ctr"/>
            <a:r>
              <a:rPr lang="en-AU" sz="1600" b="1" dirty="0">
                <a:latin typeface="Arial"/>
                <a:cs typeface="Arial"/>
              </a:rPr>
              <a:t>British/French TSE 1868 expedition to</a:t>
            </a:r>
          </a:p>
          <a:p>
            <a:pPr algn="ctr"/>
            <a:r>
              <a:rPr lang="en-AU" sz="1600" b="1" dirty="0">
                <a:latin typeface="Arial"/>
                <a:cs typeface="Arial"/>
              </a:rPr>
              <a:t>Thailand </a:t>
            </a:r>
            <a:r>
              <a:rPr lang="en-AU" sz="1600" b="1" dirty="0" smtClean="0">
                <a:latin typeface="Arial"/>
                <a:cs typeface="Arial"/>
              </a:rPr>
              <a:t>invited </a:t>
            </a:r>
            <a:r>
              <a:rPr lang="en-AU" sz="1600" b="1" dirty="0">
                <a:latin typeface="Arial"/>
                <a:cs typeface="Arial"/>
              </a:rPr>
              <a:t>by King Rama IV</a:t>
            </a:r>
            <a:endParaRPr lang="en-US" sz="1600" b="1" dirty="0">
              <a:latin typeface="Arial"/>
              <a:cs typeface="Arial"/>
            </a:endParaRPr>
          </a:p>
        </p:txBody>
      </p:sp>
      <p:sp>
        <p:nvSpPr>
          <p:cNvPr id="11" name="Text Box 2"/>
          <p:cNvSpPr txBox="1">
            <a:spLocks noChangeArrowheads="1"/>
          </p:cNvSpPr>
          <p:nvPr/>
        </p:nvSpPr>
        <p:spPr bwMode="auto">
          <a:xfrm>
            <a:off x="0" y="0"/>
            <a:ext cx="91440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sz="2300" u="sng" dirty="0">
                <a:latin typeface="Arial" charset="0"/>
                <a:cs typeface="Arial" charset="0"/>
              </a:rPr>
              <a:t>The “Golden Age” of the Late 19</a:t>
            </a:r>
            <a:r>
              <a:rPr lang="en-US" sz="2300" u="sng" baseline="30000" dirty="0">
                <a:latin typeface="Arial" charset="0"/>
                <a:cs typeface="Arial" charset="0"/>
              </a:rPr>
              <a:t>th</a:t>
            </a:r>
            <a:r>
              <a:rPr lang="en-US" sz="2300" u="sng" dirty="0">
                <a:latin typeface="Arial" charset="0"/>
                <a:cs typeface="Arial" charset="0"/>
              </a:rPr>
              <a:t> Century Professional Expeditions</a:t>
            </a:r>
          </a:p>
          <a:p>
            <a:pPr algn="ctr"/>
            <a:r>
              <a:rPr lang="en-US" u="sng" dirty="0">
                <a:latin typeface="Arial" charset="0"/>
                <a:cs typeface="Arial" charset="0"/>
              </a:rPr>
              <a:t> </a:t>
            </a:r>
          </a:p>
        </p:txBody>
      </p:sp>
      <p:sp>
        <p:nvSpPr>
          <p:cNvPr id="12" name="Rectangle 11"/>
          <p:cNvSpPr/>
          <p:nvPr/>
        </p:nvSpPr>
        <p:spPr>
          <a:xfrm>
            <a:off x="42333" y="4356100"/>
            <a:ext cx="5334000" cy="2480679"/>
          </a:xfrm>
          <a:prstGeom prst="rect">
            <a:avLst/>
          </a:prstGeom>
        </p:spPr>
        <p:txBody>
          <a:bodyPr wrap="square">
            <a:spAutoFit/>
          </a:bodyPr>
          <a:lstStyle/>
          <a:p>
            <a:pPr algn="l" eaLnBrk="1" hangingPunct="1">
              <a:lnSpc>
                <a:spcPct val="90000"/>
              </a:lnSpc>
              <a:buFontTx/>
              <a:buNone/>
            </a:pPr>
            <a:r>
              <a:rPr lang="en-AU" sz="2400" dirty="0" smtClean="0">
                <a:solidFill>
                  <a:srgbClr val="FFFF00"/>
                </a:solidFill>
                <a:latin typeface="Skia"/>
                <a:cs typeface="Skia"/>
              </a:rPr>
              <a:t>Later </a:t>
            </a:r>
            <a:r>
              <a:rPr lang="en-AU" sz="2400" dirty="0">
                <a:solidFill>
                  <a:srgbClr val="FFFF00"/>
                </a:solidFill>
                <a:latin typeface="Skia"/>
                <a:cs typeface="Skia"/>
              </a:rPr>
              <a:t>(1895) identified on Earth as </a:t>
            </a:r>
            <a:endParaRPr lang="en-AU" sz="2400" dirty="0" smtClean="0">
              <a:solidFill>
                <a:srgbClr val="FFFF00"/>
              </a:solidFill>
              <a:latin typeface="Skia"/>
              <a:cs typeface="Skia"/>
            </a:endParaRPr>
          </a:p>
          <a:p>
            <a:pPr algn="l" eaLnBrk="1" hangingPunct="1">
              <a:lnSpc>
                <a:spcPct val="90000"/>
              </a:lnSpc>
              <a:buFontTx/>
              <a:buNone/>
            </a:pPr>
            <a:r>
              <a:rPr lang="en-AU" sz="2400" dirty="0" smtClean="0">
                <a:solidFill>
                  <a:srgbClr val="FFFF00"/>
                </a:solidFill>
                <a:latin typeface="Skia"/>
                <a:cs typeface="Skia"/>
              </a:rPr>
              <a:t>emanating </a:t>
            </a:r>
            <a:r>
              <a:rPr lang="en-AU" sz="2400" dirty="0">
                <a:solidFill>
                  <a:srgbClr val="FFFF00"/>
                </a:solidFill>
                <a:latin typeface="Skia"/>
                <a:cs typeface="Skia"/>
              </a:rPr>
              <a:t>from Uranium ore</a:t>
            </a:r>
            <a:r>
              <a:rPr lang="en-AU" dirty="0" smtClean="0">
                <a:solidFill>
                  <a:srgbClr val="FFFF00"/>
                </a:solidFill>
                <a:latin typeface="Skia"/>
                <a:cs typeface="Skia"/>
              </a:rPr>
              <a:t>.</a:t>
            </a:r>
          </a:p>
          <a:p>
            <a:pPr algn="l" eaLnBrk="1" hangingPunct="1">
              <a:lnSpc>
                <a:spcPct val="90000"/>
              </a:lnSpc>
              <a:buFontTx/>
              <a:buNone/>
            </a:pPr>
            <a:endParaRPr lang="en-AU" sz="1400" dirty="0">
              <a:solidFill>
                <a:srgbClr val="FFFF00"/>
              </a:solidFill>
              <a:latin typeface="Skia"/>
              <a:cs typeface="Skia"/>
            </a:endParaRPr>
          </a:p>
          <a:p>
            <a:pPr algn="l" eaLnBrk="1" hangingPunct="1">
              <a:lnSpc>
                <a:spcPct val="90000"/>
              </a:lnSpc>
              <a:buFontTx/>
              <a:buNone/>
            </a:pPr>
            <a:r>
              <a:rPr lang="en-AU" sz="2400" dirty="0" smtClean="0">
                <a:solidFill>
                  <a:srgbClr val="FFFF00"/>
                </a:solidFill>
                <a:latin typeface="Skia"/>
                <a:cs typeface="Skia"/>
              </a:rPr>
              <a:t>Today we know He on the Sun is </a:t>
            </a:r>
          </a:p>
          <a:p>
            <a:pPr algn="l" eaLnBrk="1" hangingPunct="1">
              <a:lnSpc>
                <a:spcPct val="90000"/>
              </a:lnSpc>
              <a:buFontTx/>
              <a:buNone/>
            </a:pPr>
            <a:r>
              <a:rPr lang="en-AU" sz="2400" dirty="0" smtClean="0">
                <a:solidFill>
                  <a:srgbClr val="FFFF00"/>
                </a:solidFill>
                <a:latin typeface="Skia"/>
                <a:cs typeface="Skia"/>
              </a:rPr>
              <a:t>Created by “nucleosynthesis”: H-&gt;He</a:t>
            </a:r>
          </a:p>
          <a:p>
            <a:pPr algn="l" eaLnBrk="1" hangingPunct="1">
              <a:lnSpc>
                <a:spcPct val="90000"/>
              </a:lnSpc>
              <a:buFontTx/>
              <a:buNone/>
            </a:pPr>
            <a:endParaRPr lang="en-AU" sz="1400" dirty="0">
              <a:solidFill>
                <a:srgbClr val="FFFF00"/>
              </a:solidFill>
              <a:latin typeface="Skia"/>
              <a:cs typeface="Skia"/>
            </a:endParaRPr>
          </a:p>
          <a:p>
            <a:pPr algn="l" eaLnBrk="1" hangingPunct="1">
              <a:lnSpc>
                <a:spcPct val="90000"/>
              </a:lnSpc>
              <a:buFontTx/>
              <a:buNone/>
            </a:pPr>
            <a:r>
              <a:rPr lang="en-AU" sz="2400" dirty="0" smtClean="0">
                <a:solidFill>
                  <a:srgbClr val="FFFF00"/>
                </a:solidFill>
                <a:latin typeface="Skia"/>
                <a:cs typeface="Skia"/>
              </a:rPr>
              <a:t>On Earth by nuclear decay. E.g.,</a:t>
            </a:r>
          </a:p>
          <a:p>
            <a:pPr algn="l" eaLnBrk="1" hangingPunct="1">
              <a:lnSpc>
                <a:spcPct val="90000"/>
              </a:lnSpc>
              <a:buFontTx/>
              <a:buNone/>
            </a:pPr>
            <a:r>
              <a:rPr lang="en-AU" sz="2400" dirty="0" smtClean="0">
                <a:solidFill>
                  <a:srgbClr val="FFFF00"/>
                </a:solidFill>
                <a:latin typeface="Skia"/>
                <a:cs typeface="Skia"/>
              </a:rPr>
              <a:t>Uranium 238 </a:t>
            </a:r>
            <a:r>
              <a:rPr lang="en-AU" sz="2400" dirty="0" smtClean="0">
                <a:solidFill>
                  <a:srgbClr val="FFFF00"/>
                </a:solidFill>
                <a:latin typeface="Skia"/>
                <a:cs typeface="Skia"/>
                <a:sym typeface="Wingdings"/>
              </a:rPr>
              <a:t> Thorium 234 + He 4</a:t>
            </a:r>
            <a:r>
              <a:rPr lang="en-AU" sz="2400" dirty="0" smtClean="0">
                <a:solidFill>
                  <a:srgbClr val="FFFF00"/>
                </a:solidFill>
                <a:latin typeface="Skia"/>
                <a:cs typeface="Skia"/>
              </a:rPr>
              <a:t> </a:t>
            </a:r>
            <a:endParaRPr lang="en-AU" sz="2400" dirty="0">
              <a:solidFill>
                <a:srgbClr val="FFFF00"/>
              </a:solidFill>
              <a:latin typeface="Skia"/>
              <a:cs typeface="Skia"/>
            </a:endParaRPr>
          </a:p>
        </p:txBody>
      </p:sp>
      <p:pic>
        <p:nvPicPr>
          <p:cNvPr id="2" name="Picture 1"/>
          <p:cNvPicPr>
            <a:picLocks noChangeAspect="1"/>
          </p:cNvPicPr>
          <p:nvPr/>
        </p:nvPicPr>
        <p:blipFill>
          <a:blip r:embed="rId3"/>
          <a:stretch>
            <a:fillRect/>
          </a:stretch>
        </p:blipFill>
        <p:spPr>
          <a:xfrm>
            <a:off x="7195073" y="1211534"/>
            <a:ext cx="1905000" cy="2524125"/>
          </a:xfrm>
          <a:prstGeom prst="rect">
            <a:avLst/>
          </a:prstGeom>
        </p:spPr>
      </p:pic>
      <p:sp>
        <p:nvSpPr>
          <p:cNvPr id="13" name="Rectangle 12"/>
          <p:cNvSpPr/>
          <p:nvPr/>
        </p:nvSpPr>
        <p:spPr>
          <a:xfrm>
            <a:off x="7327900" y="3330714"/>
            <a:ext cx="1716160" cy="707886"/>
          </a:xfrm>
          <a:prstGeom prst="rect">
            <a:avLst/>
          </a:prstGeom>
        </p:spPr>
        <p:txBody>
          <a:bodyPr wrap="none">
            <a:spAutoFit/>
          </a:bodyPr>
          <a:lstStyle/>
          <a:p>
            <a:pPr algn="ctr"/>
            <a:r>
              <a:rPr lang="en-AU" sz="2000" dirty="0" smtClean="0">
                <a:solidFill>
                  <a:schemeClr val="bg1"/>
                </a:solidFill>
                <a:latin typeface="Skia"/>
                <a:cs typeface="Skia"/>
              </a:rPr>
              <a:t>(P.) J. Janssen</a:t>
            </a:r>
          </a:p>
          <a:p>
            <a:r>
              <a:rPr lang="en-AU" sz="2000" dirty="0" smtClean="0">
                <a:solidFill>
                  <a:schemeClr val="bg1"/>
                </a:solidFill>
                <a:latin typeface="Skia"/>
                <a:cs typeface="Skia"/>
              </a:rPr>
              <a:t>1824 – 19XX </a:t>
            </a:r>
            <a:endParaRPr lang="en-US" sz="2000" dirty="0">
              <a:solidFill>
                <a:schemeClr val="bg1"/>
              </a:solidFill>
            </a:endParaRPr>
          </a:p>
        </p:txBody>
      </p:sp>
    </p:spTree>
    <p:extLst>
      <p:ext uri="{BB962C8B-B14F-4D97-AF65-F5344CB8AC3E}">
        <p14:creationId xmlns:p14="http://schemas.microsoft.com/office/powerpoint/2010/main" val="278151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152400" y="1290638"/>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FF00"/>
                </a:solidFill>
                <a:latin typeface="Times-Roman" charset="0"/>
              </a:rPr>
              <a:t>12 December 1871</a:t>
            </a:r>
          </a:p>
          <a:p>
            <a:pPr algn="just"/>
            <a:endParaRPr lang="en-US" sz="2400" b="1" i="1" dirty="0">
              <a:solidFill>
                <a:srgbClr val="00FF00"/>
              </a:solidFill>
              <a:latin typeface="Times-Roman" charset="0"/>
              <a:cs typeface="Skia"/>
            </a:endParaRPr>
          </a:p>
          <a:p>
            <a:pPr algn="just"/>
            <a:r>
              <a:rPr lang="en-US" sz="2400" b="1" dirty="0">
                <a:solidFill>
                  <a:schemeClr val="bg1"/>
                </a:solidFill>
                <a:latin typeface="Skia"/>
                <a:cs typeface="Skia"/>
              </a:rPr>
              <a:t>International Deployments to Ceylon, India, Java, and Austalia to allow intercomparison of observations with similar instruments</a:t>
            </a:r>
          </a:p>
          <a:p>
            <a:endParaRPr lang="en-US" sz="2400" dirty="0">
              <a:solidFill>
                <a:srgbClr val="00FF00"/>
              </a:solidFill>
              <a:latin typeface="Times-Roman" charset="0"/>
            </a:endParaRPr>
          </a:p>
        </p:txBody>
      </p:sp>
      <p:sp>
        <p:nvSpPr>
          <p:cNvPr id="7" name="Text Box 2"/>
          <p:cNvSpPr txBox="1">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sz="2300" u="sng" dirty="0">
                <a:latin typeface="Arial" charset="0"/>
                <a:cs typeface="Arial" charset="0"/>
              </a:rPr>
              <a:t>The “Golden Age” of the Late 19</a:t>
            </a:r>
            <a:r>
              <a:rPr lang="en-US" sz="2300" u="sng" baseline="30000" dirty="0">
                <a:latin typeface="Arial" charset="0"/>
                <a:cs typeface="Arial" charset="0"/>
              </a:rPr>
              <a:t>th</a:t>
            </a:r>
            <a:r>
              <a:rPr lang="en-US" sz="2300" u="sng" dirty="0">
                <a:latin typeface="Arial" charset="0"/>
                <a:cs typeface="Arial" charset="0"/>
              </a:rPr>
              <a:t> Century Professional Expeditions</a:t>
            </a:r>
          </a:p>
        </p:txBody>
      </p:sp>
      <p:pic>
        <p:nvPicPr>
          <p:cNvPr id="4" name="Picture 3"/>
          <p:cNvPicPr>
            <a:picLocks noChangeAspect="1"/>
          </p:cNvPicPr>
          <p:nvPr/>
        </p:nvPicPr>
        <p:blipFill>
          <a:blip r:embed="rId2"/>
          <a:stretch>
            <a:fillRect/>
          </a:stretch>
        </p:blipFill>
        <p:spPr>
          <a:xfrm>
            <a:off x="23090" y="2990260"/>
            <a:ext cx="4531856" cy="3657600"/>
          </a:xfrm>
          <a:prstGeom prst="rect">
            <a:avLst/>
          </a:prstGeom>
        </p:spPr>
      </p:pic>
      <p:pic>
        <p:nvPicPr>
          <p:cNvPr id="5" name="Picture 4"/>
          <p:cNvPicPr>
            <a:picLocks noChangeAspect="1"/>
          </p:cNvPicPr>
          <p:nvPr/>
        </p:nvPicPr>
        <p:blipFill>
          <a:blip r:embed="rId3"/>
          <a:stretch>
            <a:fillRect/>
          </a:stretch>
        </p:blipFill>
        <p:spPr>
          <a:xfrm>
            <a:off x="4578036" y="2989105"/>
            <a:ext cx="4531856" cy="3657600"/>
          </a:xfrm>
          <a:prstGeom prst="rect">
            <a:avLst/>
          </a:prstGeom>
        </p:spPr>
      </p:pic>
    </p:spTree>
    <p:extLst>
      <p:ext uri="{BB962C8B-B14F-4D97-AF65-F5344CB8AC3E}">
        <p14:creationId xmlns:p14="http://schemas.microsoft.com/office/powerpoint/2010/main" val="121510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6735"/>
            <a:ext cx="5576814" cy="6494084"/>
          </a:xfrm>
          <a:prstGeom prst="rect">
            <a:avLst/>
          </a:prstGeom>
        </p:spPr>
        <p:txBody>
          <a:bodyPr wrap="square">
            <a:spAutoFit/>
          </a:bodyPr>
          <a:lstStyle/>
          <a:p>
            <a:pPr algn="ctr"/>
            <a:r>
              <a:rPr lang="en-US" sz="2400" b="0" dirty="0">
                <a:solidFill>
                  <a:srgbClr val="FFFF00"/>
                </a:solidFill>
                <a:latin typeface="Skia"/>
                <a:cs typeface="Skia"/>
              </a:rPr>
              <a:t>This talk is dedicated to the memory of</a:t>
            </a:r>
          </a:p>
          <a:p>
            <a:pPr algn="ctr"/>
            <a:endParaRPr lang="en-US" sz="2400" i="1" dirty="0">
              <a:solidFill>
                <a:srgbClr val="04DC1A"/>
              </a:solidFill>
              <a:latin typeface="Skia"/>
              <a:cs typeface="Skia"/>
            </a:endParaRPr>
          </a:p>
          <a:p>
            <a:pPr algn="ctr"/>
            <a:r>
              <a:rPr lang="en-US" sz="3200" i="1" dirty="0">
                <a:solidFill>
                  <a:srgbClr val="04DC1A"/>
                </a:solidFill>
                <a:latin typeface="Skia"/>
                <a:cs typeface="Skia"/>
              </a:rPr>
              <a:t>Prof. David Peck Todd </a:t>
            </a:r>
          </a:p>
          <a:p>
            <a:pPr algn="ctr"/>
            <a:r>
              <a:rPr lang="en-US" sz="2400" i="1" dirty="0">
                <a:solidFill>
                  <a:srgbClr val="04DC1A"/>
                </a:solidFill>
                <a:latin typeface="Skia"/>
                <a:cs typeface="Skia"/>
              </a:rPr>
              <a:t>(1855 – 1939)</a:t>
            </a:r>
            <a:endParaRPr lang="en-US" sz="2400" dirty="0">
              <a:solidFill>
                <a:srgbClr val="FFFF00"/>
              </a:solidFill>
              <a:latin typeface="Skia"/>
              <a:cs typeface="Skia"/>
            </a:endParaRPr>
          </a:p>
          <a:p>
            <a:pPr algn="ctr"/>
            <a:endParaRPr lang="en-US" sz="2400" dirty="0">
              <a:solidFill>
                <a:srgbClr val="FFFF00"/>
              </a:solidFill>
              <a:latin typeface="Skia"/>
              <a:cs typeface="Skia"/>
            </a:endParaRPr>
          </a:p>
          <a:p>
            <a:pPr algn="ctr"/>
            <a:r>
              <a:rPr lang="en-US" sz="2400" dirty="0">
                <a:solidFill>
                  <a:srgbClr val="FFFF00"/>
                </a:solidFill>
                <a:latin typeface="Skia"/>
                <a:cs typeface="Skia"/>
              </a:rPr>
              <a:t>The Eclipse-Chaser’s Eclipse-Chaser</a:t>
            </a:r>
          </a:p>
          <a:p>
            <a:pPr algn="ctr"/>
            <a:endParaRPr lang="en-US" sz="2400" dirty="0">
              <a:solidFill>
                <a:srgbClr val="FFFF00"/>
              </a:solidFill>
              <a:latin typeface="Skia"/>
              <a:cs typeface="Skia"/>
            </a:endParaRPr>
          </a:p>
          <a:p>
            <a:pPr algn="ctr"/>
            <a:r>
              <a:rPr lang="en-US" sz="2400" dirty="0">
                <a:solidFill>
                  <a:srgbClr val="FFFF00"/>
                </a:solidFill>
                <a:latin typeface="Skia"/>
                <a:cs typeface="Skia"/>
              </a:rPr>
              <a:t>and inventor of</a:t>
            </a:r>
          </a:p>
          <a:p>
            <a:pPr algn="ctr"/>
            <a:r>
              <a:rPr lang="en-US" sz="2400" dirty="0">
                <a:solidFill>
                  <a:srgbClr val="FFFF00"/>
                </a:solidFill>
                <a:latin typeface="Skia"/>
                <a:cs typeface="Skia"/>
              </a:rPr>
              <a:t> </a:t>
            </a:r>
            <a:endParaRPr lang="en-US" sz="2400" dirty="0">
              <a:solidFill>
                <a:srgbClr val="FF0000"/>
              </a:solidFill>
              <a:latin typeface="Skia"/>
              <a:cs typeface="Skia"/>
            </a:endParaRPr>
          </a:p>
          <a:p>
            <a:pPr algn="ctr"/>
            <a:r>
              <a:rPr lang="en-US" sz="2400" dirty="0">
                <a:solidFill>
                  <a:srgbClr val="FFFF00"/>
                </a:solidFill>
                <a:latin typeface="Skia"/>
                <a:cs typeface="Skia"/>
              </a:rPr>
              <a:t>Automatic Eclipse Photography</a:t>
            </a:r>
          </a:p>
          <a:p>
            <a:pPr algn="ctr"/>
            <a:endParaRPr lang="en-US" sz="2400" dirty="0">
              <a:solidFill>
                <a:srgbClr val="FFFF00"/>
              </a:solidFill>
              <a:latin typeface="Skia"/>
              <a:cs typeface="Skia"/>
            </a:endParaRPr>
          </a:p>
          <a:p>
            <a:pPr algn="ctr"/>
            <a:r>
              <a:rPr lang="en-US" sz="2400" dirty="0">
                <a:solidFill>
                  <a:srgbClr val="FFFF00"/>
                </a:solidFill>
                <a:latin typeface="Skia"/>
                <a:cs typeface="Skia"/>
              </a:rPr>
              <a:t>and</a:t>
            </a:r>
          </a:p>
          <a:p>
            <a:pPr algn="ctr"/>
            <a:endParaRPr lang="en-US" sz="2400" dirty="0">
              <a:solidFill>
                <a:srgbClr val="FFFF00"/>
              </a:solidFill>
              <a:latin typeface="Skia"/>
              <a:cs typeface="Skia"/>
            </a:endParaRPr>
          </a:p>
          <a:p>
            <a:pPr algn="ctr"/>
            <a:r>
              <a:rPr lang="en-US" sz="2400" dirty="0">
                <a:solidFill>
                  <a:srgbClr val="FFFF00"/>
                </a:solidFill>
                <a:latin typeface="Skia"/>
                <a:cs typeface="Skia"/>
              </a:rPr>
              <a:t>Radial Gradient (coronal) Imaging</a:t>
            </a:r>
          </a:p>
          <a:p>
            <a:pPr algn="ctr"/>
            <a:endParaRPr lang="en-US" sz="2400" dirty="0">
              <a:solidFill>
                <a:srgbClr val="FFFF00"/>
              </a:solidFill>
              <a:latin typeface="Skia"/>
              <a:cs typeface="Skia"/>
            </a:endParaRPr>
          </a:p>
          <a:p>
            <a:pPr algn="ctr"/>
            <a:r>
              <a:rPr lang="en-US" sz="2400" dirty="0">
                <a:solidFill>
                  <a:srgbClr val="FFFF00"/>
                </a:solidFill>
                <a:latin typeface="Skia"/>
                <a:cs typeface="Skia"/>
              </a:rPr>
              <a:t>(and much more…)</a:t>
            </a:r>
          </a:p>
          <a:p>
            <a:pPr algn="ctr"/>
            <a:endParaRPr lang="en-US" sz="2400" dirty="0">
              <a:solidFill>
                <a:srgbClr val="FFFF00"/>
              </a:solidFill>
              <a:latin typeface="Skia"/>
              <a:cs typeface="Skia"/>
            </a:endParaRPr>
          </a:p>
        </p:txBody>
      </p:sp>
      <p:pic>
        <p:nvPicPr>
          <p:cNvPr id="4" name="Picture 3" descr="solartelescop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814" y="14190"/>
            <a:ext cx="3554090" cy="6838249"/>
          </a:xfrm>
          <a:prstGeom prst="rect">
            <a:avLst/>
          </a:prstGeom>
        </p:spPr>
      </p:pic>
      <p:sp>
        <p:nvSpPr>
          <p:cNvPr id="2" name="Right Arrow 1"/>
          <p:cNvSpPr/>
          <p:nvPr/>
        </p:nvSpPr>
        <p:spPr>
          <a:xfrm>
            <a:off x="5022274" y="3694551"/>
            <a:ext cx="531450" cy="369455"/>
          </a:xfrm>
          <a:prstGeom prst="rightArrow">
            <a:avLst>
              <a:gd name="adj1" fmla="val 50000"/>
              <a:gd name="adj2" fmla="val 625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167780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1943100"/>
            <a:ext cx="61817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ChangeArrowheads="1"/>
          </p:cNvSpPr>
          <p:nvPr/>
        </p:nvSpPr>
        <p:spPr bwMode="auto">
          <a:xfrm>
            <a:off x="152400" y="1290638"/>
            <a:ext cx="775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FF00"/>
                </a:solidFill>
                <a:latin typeface="Times-Roman" charset="0"/>
              </a:rPr>
              <a:t>12 December 1871  –  British Eclipse Expedition to India  </a:t>
            </a:r>
            <a:endParaRPr lang="en-US" sz="2400" dirty="0">
              <a:solidFill>
                <a:srgbClr val="00FF00"/>
              </a:solidFill>
              <a:latin typeface="Times-Roman" charset="0"/>
            </a:endParaRPr>
          </a:p>
        </p:txBody>
      </p:sp>
      <p:pic>
        <p:nvPicPr>
          <p:cNvPr id="225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27225"/>
            <a:ext cx="2949575"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sz="2300" u="sng" dirty="0">
                <a:latin typeface="Arial" charset="0"/>
                <a:cs typeface="Arial" charset="0"/>
              </a:rPr>
              <a:t>The “Golden Age” of the Late 19</a:t>
            </a:r>
            <a:r>
              <a:rPr lang="en-US" sz="2300" u="sng" baseline="30000" dirty="0">
                <a:latin typeface="Arial" charset="0"/>
                <a:cs typeface="Arial" charset="0"/>
              </a:rPr>
              <a:t>th</a:t>
            </a:r>
            <a:r>
              <a:rPr lang="en-US" sz="2300" u="sng" dirty="0">
                <a:latin typeface="Arial" charset="0"/>
                <a:cs typeface="Arial" charset="0"/>
              </a:rPr>
              <a:t> Century Professional Expeditions</a:t>
            </a:r>
          </a:p>
        </p:txBody>
      </p:sp>
    </p:spTree>
    <p:extLst>
      <p:ext uri="{BB962C8B-B14F-4D97-AF65-F5344CB8AC3E}">
        <p14:creationId xmlns:p14="http://schemas.microsoft.com/office/powerpoint/2010/main" val="380372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99" y="6457890"/>
            <a:ext cx="9142081" cy="400110"/>
          </a:xfrm>
          <a:prstGeom prst="rect">
            <a:avLst/>
          </a:prstGeom>
        </p:spPr>
        <p:txBody>
          <a:bodyPr wrap="square">
            <a:spAutoFit/>
          </a:bodyPr>
          <a:lstStyle/>
          <a:p>
            <a:pPr algn="ctr"/>
            <a:r>
              <a:rPr lang="en-US" sz="2000" b="0" dirty="0" smtClean="0">
                <a:solidFill>
                  <a:schemeClr val="tx2"/>
                </a:solidFill>
                <a:latin typeface="Arial" charset="0"/>
                <a:cs typeface="Arial" charset="0"/>
              </a:rPr>
              <a:t> </a:t>
            </a:r>
            <a:r>
              <a:rPr lang="en-US" sz="2000" b="0" dirty="0" smtClean="0">
                <a:latin typeface="Arial" charset="0"/>
                <a:cs typeface="Arial" charset="0"/>
              </a:rPr>
              <a:t>(Contemporary Umbraphiles Would Return to Cape York for TSE 2012 )</a:t>
            </a:r>
            <a:endParaRPr lang="en-US" sz="2000" b="0" dirty="0">
              <a:latin typeface="Arial" charset="0"/>
              <a:cs typeface="Arial" charset="0"/>
            </a:endParaRPr>
          </a:p>
        </p:txBody>
      </p:sp>
      <p:sp>
        <p:nvSpPr>
          <p:cNvPr id="8" name="Text Box 2"/>
          <p:cNvSpPr txBox="1">
            <a:spLocks noChangeArrowheads="1"/>
          </p:cNvSpPr>
          <p:nvPr/>
        </p:nvSpPr>
        <p:spPr bwMode="auto">
          <a:xfrm>
            <a:off x="0" y="0"/>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Report on TSE 1871 from Dodabetta, India (2m 08s totality) </a:t>
            </a:r>
          </a:p>
          <a:p>
            <a:pPr algn="ctr"/>
            <a:r>
              <a:rPr lang="en-US" b="1" dirty="0">
                <a:cs typeface="Times" charset="0"/>
              </a:rPr>
              <a:t>One of 6 plates obtained. 15s exp soon after CII. D = 4”, f/8.3</a:t>
            </a:r>
          </a:p>
          <a:p>
            <a:pPr algn="ctr"/>
            <a:endParaRPr lang="en-US" u="sng" dirty="0">
              <a:latin typeface="Arial" charset="0"/>
              <a:cs typeface="Arial" charset="0"/>
            </a:endParaRPr>
          </a:p>
        </p:txBody>
      </p:sp>
      <p:pic>
        <p:nvPicPr>
          <p:cNvPr id="3" name="Picture 2" des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075"/>
            <a:ext cx="9144000" cy="6070831"/>
          </a:xfrm>
          <a:prstGeom prst="rect">
            <a:avLst/>
          </a:prstGeom>
        </p:spPr>
      </p:pic>
      <p:sp>
        <p:nvSpPr>
          <p:cNvPr id="9" name="Text Box 2"/>
          <p:cNvSpPr txBox="1">
            <a:spLocks noChangeArrowheads="1"/>
          </p:cNvSpPr>
          <p:nvPr/>
        </p:nvSpPr>
        <p:spPr bwMode="auto">
          <a:xfrm>
            <a:off x="4537358" y="1167203"/>
            <a:ext cx="4387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000" dirty="0">
                <a:latin typeface="Arial" charset="0"/>
                <a:cs typeface="Arial" charset="0"/>
              </a:rPr>
              <a:t>J. F. Tennant, MmRAS, 41, 1 (1875) </a:t>
            </a:r>
          </a:p>
        </p:txBody>
      </p:sp>
      <p:sp>
        <p:nvSpPr>
          <p:cNvPr id="10" name="Text Box 2"/>
          <p:cNvSpPr txBox="1">
            <a:spLocks noChangeArrowheads="1"/>
          </p:cNvSpPr>
          <p:nvPr/>
        </p:nvSpPr>
        <p:spPr bwMode="auto">
          <a:xfrm>
            <a:off x="277090" y="1154148"/>
            <a:ext cx="269009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latin typeface="Arial" charset="0"/>
                <a:cs typeface="Arial" charset="0"/>
              </a:rPr>
              <a:t>“The developer had</a:t>
            </a:r>
          </a:p>
          <a:p>
            <a:r>
              <a:rPr lang="en-US" sz="2000" dirty="0">
                <a:latin typeface="Arial" charset="0"/>
                <a:cs typeface="Arial" charset="0"/>
              </a:rPr>
              <a:t>the following</a:t>
            </a:r>
          </a:p>
          <a:p>
            <a:r>
              <a:rPr lang="en-US" sz="2000" dirty="0">
                <a:latin typeface="Arial" charset="0"/>
                <a:cs typeface="Arial" charset="0"/>
              </a:rPr>
              <a:t>constitution:</a:t>
            </a:r>
          </a:p>
          <a:p>
            <a:endParaRPr lang="en-US" sz="2000" dirty="0">
              <a:latin typeface="Arial" charset="0"/>
              <a:cs typeface="Arial" charset="0"/>
            </a:endParaRPr>
          </a:p>
          <a:p>
            <a:r>
              <a:rPr lang="en-US" sz="2000" dirty="0">
                <a:latin typeface="Arial" charset="0"/>
                <a:cs typeface="Arial" charset="0"/>
              </a:rPr>
              <a:t>Ferrous Sulphate</a:t>
            </a:r>
          </a:p>
          <a:p>
            <a:r>
              <a:rPr lang="en-US" sz="2000" dirty="0">
                <a:latin typeface="Arial" charset="0"/>
                <a:cs typeface="Arial" charset="0"/>
              </a:rPr>
              <a:t>Table Sugar</a:t>
            </a:r>
          </a:p>
          <a:p>
            <a:r>
              <a:rPr lang="en-US" sz="2000" dirty="0">
                <a:latin typeface="Arial" charset="0"/>
                <a:cs typeface="Arial" charset="0"/>
              </a:rPr>
              <a:t>Glacial acetic acid</a:t>
            </a:r>
          </a:p>
          <a:p>
            <a:r>
              <a:rPr lang="en-US" sz="2000" dirty="0">
                <a:latin typeface="Arial" charset="0"/>
                <a:cs typeface="Arial" charset="0"/>
              </a:rPr>
              <a:t>Spirit of wine”</a:t>
            </a:r>
          </a:p>
        </p:txBody>
      </p:sp>
    </p:spTree>
    <p:extLst>
      <p:ext uri="{BB962C8B-B14F-4D97-AF65-F5344CB8AC3E}">
        <p14:creationId xmlns:p14="http://schemas.microsoft.com/office/powerpoint/2010/main" val="6750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1290638"/>
            <a:ext cx="91674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FF00"/>
                </a:solidFill>
                <a:latin typeface="Times-Roman" charset="0"/>
              </a:rPr>
              <a:t>12 December 1871 –  Cape </a:t>
            </a:r>
            <a:r>
              <a:rPr lang="en-US" sz="2400" b="1" i="1" dirty="0" smtClean="0">
                <a:solidFill>
                  <a:srgbClr val="00FF00"/>
                </a:solidFill>
                <a:latin typeface="Times-Roman" charset="0"/>
              </a:rPr>
              <a:t>York, Queensland* </a:t>
            </a:r>
            <a:r>
              <a:rPr lang="en-US" sz="2400" b="1" i="1" dirty="0">
                <a:solidFill>
                  <a:srgbClr val="00FF00"/>
                </a:solidFill>
                <a:latin typeface="Times-Roman" charset="0"/>
              </a:rPr>
              <a:t>(Royal Society Victoria)</a:t>
            </a:r>
            <a:endParaRPr lang="en-US" sz="2400" dirty="0">
              <a:solidFill>
                <a:srgbClr val="00FF00"/>
              </a:solidFill>
              <a:latin typeface="Times-Roman" charset="0"/>
            </a:endParaRPr>
          </a:p>
        </p:txBody>
      </p:sp>
      <p:pic>
        <p:nvPicPr>
          <p:cNvPr id="235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3913" y="3705225"/>
            <a:ext cx="44926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3700463"/>
            <a:ext cx="4592637"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60538"/>
            <a:ext cx="91440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399" y="6457890"/>
            <a:ext cx="9142081" cy="400110"/>
          </a:xfrm>
          <a:prstGeom prst="rect">
            <a:avLst/>
          </a:prstGeom>
        </p:spPr>
        <p:txBody>
          <a:bodyPr wrap="square">
            <a:spAutoFit/>
          </a:bodyPr>
          <a:lstStyle/>
          <a:p>
            <a:pPr algn="ctr"/>
            <a:r>
              <a:rPr lang="en-US" sz="2000" b="0" dirty="0" smtClean="0">
                <a:solidFill>
                  <a:schemeClr val="tx2"/>
                </a:solidFill>
                <a:latin typeface="Arial" charset="0"/>
                <a:cs typeface="Arial" charset="0"/>
              </a:rPr>
              <a:t> </a:t>
            </a:r>
            <a:r>
              <a:rPr lang="en-US" sz="2000" b="0" dirty="0" smtClean="0">
                <a:latin typeface="Arial" charset="0"/>
                <a:cs typeface="Arial" charset="0"/>
              </a:rPr>
              <a:t>(Contemporary Umbraphiles Would Return to Cape York for TSE 2012 )</a:t>
            </a:r>
            <a:endParaRPr lang="en-US" sz="2000" b="0" dirty="0">
              <a:latin typeface="Arial" charset="0"/>
              <a:cs typeface="Arial" charset="0"/>
            </a:endParaRPr>
          </a:p>
        </p:txBody>
      </p:sp>
      <p:sp>
        <p:nvSpPr>
          <p:cNvPr id="8" name="Text Box 2"/>
          <p:cNvSpPr txBox="1">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sz="2300" u="sng" dirty="0">
                <a:latin typeface="Arial" charset="0"/>
                <a:cs typeface="Arial" charset="0"/>
              </a:rPr>
              <a:t>The “Golden Age” of the Late 19</a:t>
            </a:r>
            <a:r>
              <a:rPr lang="en-US" sz="2300" u="sng" baseline="30000" dirty="0">
                <a:latin typeface="Arial" charset="0"/>
                <a:cs typeface="Arial" charset="0"/>
              </a:rPr>
              <a:t>th</a:t>
            </a:r>
            <a:r>
              <a:rPr lang="en-US" sz="2300" u="sng" dirty="0">
                <a:latin typeface="Arial" charset="0"/>
                <a:cs typeface="Arial" charset="0"/>
              </a:rPr>
              <a:t> Century Professional Expeditions</a:t>
            </a:r>
          </a:p>
        </p:txBody>
      </p:sp>
    </p:spTree>
    <p:extLst>
      <p:ext uri="{BB962C8B-B14F-4D97-AF65-F5344CB8AC3E}">
        <p14:creationId xmlns:p14="http://schemas.microsoft.com/office/powerpoint/2010/main" val="8411823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p:cNvSpPr/>
          <p:nvPr/>
        </p:nvSpPr>
        <p:spPr>
          <a:xfrm>
            <a:off x="1794523" y="4863810"/>
            <a:ext cx="82296" cy="82296"/>
          </a:xfrm>
          <a:prstGeom prst="donut">
            <a:avLst/>
          </a:prstGeom>
          <a:solidFill>
            <a:srgbClr val="04DC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Rectangle 2"/>
          <p:cNvSpPr>
            <a:spLocks noChangeArrowheads="1"/>
          </p:cNvSpPr>
          <p:nvPr/>
        </p:nvSpPr>
        <p:spPr bwMode="auto">
          <a:xfrm>
            <a:off x="16320" y="20558"/>
            <a:ext cx="91276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FF00"/>
                </a:solidFill>
                <a:latin typeface="Times-Roman" charset="0"/>
              </a:rPr>
              <a:t>29 July 1878 – Fort Worth, Texas USA (near today’s DFW airport) </a:t>
            </a:r>
            <a:endParaRPr lang="en-US" sz="2400" dirty="0">
              <a:solidFill>
                <a:srgbClr val="00FF00"/>
              </a:solidFill>
              <a:latin typeface="Times-Roman" charset="0"/>
            </a:endParaRPr>
          </a:p>
        </p:txBody>
      </p:sp>
      <p:pic>
        <p:nvPicPr>
          <p:cNvPr id="4" name="Picture 3"/>
          <p:cNvPicPr>
            <a:picLocks noChangeAspect="1"/>
          </p:cNvPicPr>
          <p:nvPr/>
        </p:nvPicPr>
        <p:blipFill>
          <a:blip r:embed="rId3"/>
          <a:stretch>
            <a:fillRect/>
          </a:stretch>
        </p:blipFill>
        <p:spPr>
          <a:xfrm>
            <a:off x="0" y="1521780"/>
            <a:ext cx="9144000" cy="5325626"/>
          </a:xfrm>
          <a:prstGeom prst="rect">
            <a:avLst/>
          </a:prstGeom>
        </p:spPr>
      </p:pic>
      <p:sp>
        <p:nvSpPr>
          <p:cNvPr id="12" name="Text Box 2"/>
          <p:cNvSpPr txBox="1">
            <a:spLocks noChangeArrowheads="1"/>
          </p:cNvSpPr>
          <p:nvPr/>
        </p:nvSpPr>
        <p:spPr bwMode="auto">
          <a:xfrm>
            <a:off x="-13378" y="462560"/>
            <a:ext cx="91573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200" dirty="0">
                <a:latin typeface="Arial" charset="0"/>
                <a:cs typeface="Arial" charset="0"/>
              </a:rPr>
              <a:t>The “Fort Worth Eclipse Party” … “recording such phenomena as might aid in establishing the correct theory of the corona … seen surrounding the sun during the moments of total solar eclipse”.</a:t>
            </a:r>
          </a:p>
        </p:txBody>
      </p:sp>
    </p:spTree>
    <p:extLst>
      <p:ext uri="{BB962C8B-B14F-4D97-AF65-F5344CB8AC3E}">
        <p14:creationId xmlns:p14="http://schemas.microsoft.com/office/powerpoint/2010/main" val="4062295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774870" y="1131181"/>
            <a:ext cx="4291769" cy="4206240"/>
            <a:chOff x="4774870" y="1131181"/>
            <a:chExt cx="4291769" cy="4206240"/>
          </a:xfrm>
        </p:grpSpPr>
        <p:pic>
          <p:nvPicPr>
            <p:cNvPr id="5" name="Picture 4" descr="d1.jp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rot="7721378">
              <a:off x="4774870" y="1131181"/>
              <a:ext cx="4206240" cy="4206240"/>
            </a:xfrm>
            <a:prstGeom prst="rect">
              <a:avLst/>
            </a:prstGeom>
          </p:spPr>
        </p:pic>
        <p:sp>
          <p:nvSpPr>
            <p:cNvPr id="9" name="Text Box 2"/>
            <p:cNvSpPr txBox="1">
              <a:spLocks noChangeArrowheads="1"/>
            </p:cNvSpPr>
            <p:nvPr/>
          </p:nvSpPr>
          <p:spPr bwMode="auto">
            <a:xfrm>
              <a:off x="5002392" y="4311093"/>
              <a:ext cx="4064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200" dirty="0">
                  <a:latin typeface="Arial" charset="0"/>
                  <a:cs typeface="Arial" charset="0"/>
                </a:rPr>
                <a:t>Naked-eye view of the corona drawn by Prof. S. H. Lockett </a:t>
              </a:r>
            </a:p>
          </p:txBody>
        </p:sp>
      </p:grpSp>
      <p:sp>
        <p:nvSpPr>
          <p:cNvPr id="3" name="Donut 2"/>
          <p:cNvSpPr/>
          <p:nvPr/>
        </p:nvSpPr>
        <p:spPr>
          <a:xfrm>
            <a:off x="1794523" y="4505915"/>
            <a:ext cx="82296" cy="82296"/>
          </a:xfrm>
          <a:prstGeom prst="donut">
            <a:avLst/>
          </a:prstGeom>
          <a:solidFill>
            <a:srgbClr val="04DC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Rectangle 2"/>
          <p:cNvSpPr>
            <a:spLocks noChangeArrowheads="1"/>
          </p:cNvSpPr>
          <p:nvPr/>
        </p:nvSpPr>
        <p:spPr bwMode="auto">
          <a:xfrm>
            <a:off x="16320" y="20558"/>
            <a:ext cx="91276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FF00"/>
                </a:solidFill>
                <a:latin typeface="Times-Roman" charset="0"/>
              </a:rPr>
              <a:t>29 July 1878 – Fort Worth, Texas USA (near today’s DFW airport) </a:t>
            </a:r>
            <a:endParaRPr lang="en-US" sz="2400" dirty="0">
              <a:solidFill>
                <a:srgbClr val="00FF00"/>
              </a:solidFill>
              <a:latin typeface="Times-Roman" charset="0"/>
            </a:endParaRPr>
          </a:p>
        </p:txBody>
      </p:sp>
      <p:sp>
        <p:nvSpPr>
          <p:cNvPr id="12" name="Text Box 2"/>
          <p:cNvSpPr txBox="1">
            <a:spLocks noChangeArrowheads="1"/>
          </p:cNvSpPr>
          <p:nvPr/>
        </p:nvSpPr>
        <p:spPr bwMode="auto">
          <a:xfrm>
            <a:off x="-13378" y="462560"/>
            <a:ext cx="91573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200" dirty="0">
                <a:latin typeface="Arial" charset="0"/>
                <a:cs typeface="Arial" charset="0"/>
              </a:rPr>
              <a:t>The “Fort Worth Eclipse Party” … “recording such phenomena as might aid in establishing the correct theory of the corona … seen surrounding the sun during the moments of total solar eclipse”.</a:t>
            </a:r>
          </a:p>
        </p:txBody>
      </p:sp>
      <p:pic>
        <p:nvPicPr>
          <p:cNvPr id="2" name="Picture 1" descr="p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6" y="1647551"/>
            <a:ext cx="4343400" cy="3365500"/>
          </a:xfrm>
          <a:prstGeom prst="rect">
            <a:avLst/>
          </a:prstGeom>
        </p:spPr>
      </p:pic>
      <p:sp>
        <p:nvSpPr>
          <p:cNvPr id="8" name="Text Box 2"/>
          <p:cNvSpPr txBox="1">
            <a:spLocks noChangeArrowheads="1"/>
          </p:cNvSpPr>
          <p:nvPr/>
        </p:nvSpPr>
        <p:spPr bwMode="auto">
          <a:xfrm>
            <a:off x="102756" y="4989966"/>
            <a:ext cx="4343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200" dirty="0">
                <a:latin typeface="Arial" charset="0"/>
                <a:cs typeface="Arial" charset="0"/>
              </a:rPr>
              <a:t>Best of three photographic images obtained (48” EFL, 17s exp) by Leonard Waldo   </a:t>
            </a:r>
          </a:p>
        </p:txBody>
      </p:sp>
      <p:sp>
        <p:nvSpPr>
          <p:cNvPr id="11" name="Text Box 2"/>
          <p:cNvSpPr txBox="1">
            <a:spLocks noChangeArrowheads="1"/>
          </p:cNvSpPr>
          <p:nvPr/>
        </p:nvSpPr>
        <p:spPr bwMode="auto">
          <a:xfrm>
            <a:off x="-13378" y="6172090"/>
            <a:ext cx="9127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1800" i="1" dirty="0">
                <a:latin typeface="Arial" charset="0"/>
                <a:cs typeface="Arial" charset="0"/>
              </a:rPr>
              <a:t>“Report of Observations Made of the Total Solar Eclipse, July 29, 1878, Made at Fort Worth, Texas, ed. Leonard Waldo, Cambridge: Press of John Wilson and Son (1879) </a:t>
            </a:r>
          </a:p>
        </p:txBody>
      </p:sp>
      <p:sp>
        <p:nvSpPr>
          <p:cNvPr id="13" name="Text Box 2"/>
          <p:cNvSpPr txBox="1">
            <a:spLocks noChangeArrowheads="1"/>
          </p:cNvSpPr>
          <p:nvPr/>
        </p:nvSpPr>
        <p:spPr bwMode="auto">
          <a:xfrm>
            <a:off x="4560456" y="5301693"/>
            <a:ext cx="46204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200" i="1" dirty="0">
                <a:latin typeface="Arial" charset="0"/>
                <a:cs typeface="Arial" charset="0"/>
              </a:rPr>
              <a:t>photography was still challenging!</a:t>
            </a:r>
          </a:p>
        </p:txBody>
      </p:sp>
      <p:sp>
        <p:nvSpPr>
          <p:cNvPr id="4" name="Right Arrow 3"/>
          <p:cNvSpPr/>
          <p:nvPr/>
        </p:nvSpPr>
        <p:spPr>
          <a:xfrm rot="13523271">
            <a:off x="4381500" y="5130800"/>
            <a:ext cx="482600" cy="254000"/>
          </a:xfrm>
          <a:prstGeom prst="rightArrow">
            <a:avLst/>
          </a:prstGeom>
          <a:solidFill>
            <a:schemeClr val="bg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911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6320" y="20558"/>
            <a:ext cx="91276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FF00"/>
                </a:solidFill>
                <a:latin typeface="Times-Roman" charset="0"/>
              </a:rPr>
              <a:t>29 July 1878 – Fort Worth, Texas USA (near today’s DFW airport) </a:t>
            </a:r>
            <a:endParaRPr lang="en-US" sz="2400" dirty="0">
              <a:solidFill>
                <a:srgbClr val="00FF00"/>
              </a:solidFill>
              <a:latin typeface="Times-Roman" charset="0"/>
            </a:endParaRPr>
          </a:p>
        </p:txBody>
      </p:sp>
      <p:sp>
        <p:nvSpPr>
          <p:cNvPr id="12" name="Text Box 2"/>
          <p:cNvSpPr txBox="1">
            <a:spLocks noChangeArrowheads="1"/>
          </p:cNvSpPr>
          <p:nvPr/>
        </p:nvSpPr>
        <p:spPr bwMode="auto">
          <a:xfrm>
            <a:off x="-13378" y="462560"/>
            <a:ext cx="91573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200" dirty="0">
                <a:latin typeface="Arial" charset="0"/>
                <a:cs typeface="Arial" charset="0"/>
              </a:rPr>
              <a:t>The “Fort Worth Eclipse Party” … “recording such phenomena as might aid in establishing the correct theory of the corona … seen surrounding the sun during the moments of total solar eclipse”.</a:t>
            </a:r>
          </a:p>
        </p:txBody>
      </p:sp>
      <p:sp>
        <p:nvSpPr>
          <p:cNvPr id="11" name="Text Box 2"/>
          <p:cNvSpPr txBox="1">
            <a:spLocks noChangeArrowheads="1"/>
          </p:cNvSpPr>
          <p:nvPr/>
        </p:nvSpPr>
        <p:spPr bwMode="auto">
          <a:xfrm>
            <a:off x="21257" y="6310630"/>
            <a:ext cx="9127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800" dirty="0">
                <a:solidFill>
                  <a:schemeClr val="accent6">
                    <a:lumMod val="75000"/>
                  </a:schemeClr>
                </a:solidFill>
                <a:latin typeface="Skia"/>
                <a:cs typeface="Skia"/>
              </a:rPr>
              <a:t>A 19</a:t>
            </a:r>
            <a:r>
              <a:rPr lang="en-US" sz="2800" baseline="30000" dirty="0">
                <a:solidFill>
                  <a:schemeClr val="accent6">
                    <a:lumMod val="75000"/>
                  </a:schemeClr>
                </a:solidFill>
                <a:latin typeface="Skia"/>
                <a:cs typeface="Skia"/>
              </a:rPr>
              <a:t>th</a:t>
            </a:r>
            <a:r>
              <a:rPr lang="en-US" sz="2800" dirty="0">
                <a:solidFill>
                  <a:schemeClr val="accent6">
                    <a:lumMod val="75000"/>
                  </a:schemeClr>
                </a:solidFill>
                <a:latin typeface="Skia"/>
                <a:cs typeface="Skia"/>
              </a:rPr>
              <a:t> Century “Pro-AM” Collaboration</a:t>
            </a:r>
          </a:p>
        </p:txBody>
      </p:sp>
      <p:pic>
        <p:nvPicPr>
          <p:cNvPr id="6" name="Picture 5" descr="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6390"/>
            <a:ext cx="9144000" cy="2286000"/>
          </a:xfrm>
          <a:prstGeom prst="rect">
            <a:avLst/>
          </a:prstGeom>
        </p:spPr>
      </p:pic>
      <p:pic>
        <p:nvPicPr>
          <p:cNvPr id="7" name="Picture 6" descr="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17750"/>
            <a:ext cx="9144000" cy="2286000"/>
          </a:xfrm>
          <a:prstGeom prst="rect">
            <a:avLst/>
          </a:prstGeom>
        </p:spPr>
      </p:pic>
      <p:sp>
        <p:nvSpPr>
          <p:cNvPr id="13" name="Text Box 2"/>
          <p:cNvSpPr txBox="1">
            <a:spLocks noChangeArrowheads="1"/>
          </p:cNvSpPr>
          <p:nvPr/>
        </p:nvSpPr>
        <p:spPr bwMode="auto">
          <a:xfrm>
            <a:off x="-13378" y="1521600"/>
            <a:ext cx="229937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chemeClr val="tx1"/>
                </a:solidFill>
                <a:latin typeface="Arial" charset="0"/>
                <a:cs typeface="Arial" charset="0"/>
              </a:rPr>
              <a:t>Mr. C. P. Levy</a:t>
            </a:r>
          </a:p>
          <a:p>
            <a:r>
              <a:rPr lang="en-US" sz="2000" dirty="0">
                <a:solidFill>
                  <a:schemeClr val="tx1"/>
                </a:solidFill>
                <a:latin typeface="Arial" charset="0"/>
                <a:cs typeface="Arial" charset="0"/>
              </a:rPr>
              <a:t>Builder</a:t>
            </a:r>
          </a:p>
          <a:p>
            <a:r>
              <a:rPr lang="en-US" sz="2000" dirty="0">
                <a:solidFill>
                  <a:schemeClr val="tx1"/>
                </a:solidFill>
                <a:latin typeface="Arial" charset="0"/>
                <a:cs typeface="Arial" charset="0"/>
              </a:rPr>
              <a:t>Ft. Worth</a:t>
            </a:r>
          </a:p>
          <a:p>
            <a:r>
              <a:rPr lang="en-US" sz="2000" dirty="0">
                <a:solidFill>
                  <a:schemeClr val="tx1"/>
                </a:solidFill>
                <a:latin typeface="Arial" charset="0"/>
                <a:cs typeface="Arial" charset="0"/>
              </a:rPr>
              <a:t>Texas</a:t>
            </a:r>
          </a:p>
          <a:p>
            <a:endParaRPr lang="en-US" sz="2000" dirty="0">
              <a:solidFill>
                <a:schemeClr val="tx1"/>
              </a:solidFill>
              <a:latin typeface="Arial" charset="0"/>
              <a:cs typeface="Arial" charset="0"/>
            </a:endParaRPr>
          </a:p>
          <a:p>
            <a:endParaRPr lang="en-US" sz="2000" dirty="0">
              <a:solidFill>
                <a:schemeClr val="tx1"/>
              </a:solidFill>
              <a:latin typeface="Arial" charset="0"/>
              <a:cs typeface="Arial" charset="0"/>
            </a:endParaRPr>
          </a:p>
          <a:p>
            <a:endParaRPr lang="en-US" sz="1800" dirty="0">
              <a:solidFill>
                <a:schemeClr val="tx1"/>
              </a:solidFill>
              <a:latin typeface="Arial" charset="0"/>
              <a:cs typeface="Arial" charset="0"/>
            </a:endParaRPr>
          </a:p>
          <a:p>
            <a:endParaRPr lang="en-US" sz="2000" dirty="0">
              <a:solidFill>
                <a:schemeClr val="tx1"/>
              </a:solidFill>
              <a:latin typeface="Arial" charset="0"/>
              <a:cs typeface="Arial" charset="0"/>
            </a:endParaRPr>
          </a:p>
          <a:p>
            <a:r>
              <a:rPr lang="en-US" sz="2000" dirty="0">
                <a:solidFill>
                  <a:schemeClr val="tx1"/>
                </a:solidFill>
                <a:latin typeface="Arial" charset="0"/>
                <a:cs typeface="Arial" charset="0"/>
              </a:rPr>
              <a:t>Mr. Z. H. Postles</a:t>
            </a:r>
          </a:p>
          <a:p>
            <a:r>
              <a:rPr lang="en-US" sz="2000" dirty="0">
                <a:solidFill>
                  <a:schemeClr val="tx1"/>
                </a:solidFill>
                <a:latin typeface="Arial" charset="0"/>
                <a:cs typeface="Arial" charset="0"/>
              </a:rPr>
              <a:t>Farmer</a:t>
            </a:r>
          </a:p>
          <a:p>
            <a:r>
              <a:rPr lang="en-US" sz="2000" dirty="0">
                <a:solidFill>
                  <a:schemeClr val="tx1"/>
                </a:solidFill>
                <a:latin typeface="Arial" charset="0"/>
                <a:cs typeface="Arial" charset="0"/>
              </a:rPr>
              <a:t>Fort Worth</a:t>
            </a:r>
          </a:p>
          <a:p>
            <a:r>
              <a:rPr lang="en-US" sz="2000" dirty="0">
                <a:solidFill>
                  <a:schemeClr val="tx1"/>
                </a:solidFill>
                <a:latin typeface="Arial" charset="0"/>
                <a:cs typeface="Arial" charset="0"/>
              </a:rPr>
              <a:t>Texas</a:t>
            </a:r>
          </a:p>
        </p:txBody>
      </p:sp>
      <p:sp>
        <p:nvSpPr>
          <p:cNvPr id="14" name="Text Box 2"/>
          <p:cNvSpPr txBox="1">
            <a:spLocks noChangeArrowheads="1"/>
          </p:cNvSpPr>
          <p:nvPr/>
        </p:nvSpPr>
        <p:spPr bwMode="auto">
          <a:xfrm>
            <a:off x="4387582" y="1523915"/>
            <a:ext cx="229937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chemeClr val="tx1"/>
                </a:solidFill>
                <a:latin typeface="Arial" charset="0"/>
                <a:cs typeface="Arial" charset="0"/>
              </a:rPr>
              <a:t>Mr. J. Hays</a:t>
            </a:r>
          </a:p>
          <a:p>
            <a:r>
              <a:rPr lang="en-US" sz="2000" dirty="0">
                <a:solidFill>
                  <a:schemeClr val="tx1"/>
                </a:solidFill>
                <a:latin typeface="Arial" charset="0"/>
                <a:cs typeface="Arial" charset="0"/>
              </a:rPr>
              <a:t>Land Locator</a:t>
            </a:r>
          </a:p>
          <a:p>
            <a:r>
              <a:rPr lang="en-US" sz="2000" dirty="0">
                <a:solidFill>
                  <a:schemeClr val="tx1"/>
                </a:solidFill>
                <a:latin typeface="Arial" charset="0"/>
                <a:cs typeface="Arial" charset="0"/>
              </a:rPr>
              <a:t>Ft. Worth</a:t>
            </a:r>
          </a:p>
          <a:p>
            <a:r>
              <a:rPr lang="en-US" sz="2000" dirty="0">
                <a:solidFill>
                  <a:schemeClr val="tx1"/>
                </a:solidFill>
                <a:latin typeface="Arial" charset="0"/>
                <a:cs typeface="Arial" charset="0"/>
              </a:rPr>
              <a:t>Texas</a:t>
            </a:r>
          </a:p>
          <a:p>
            <a:endParaRPr lang="en-US" sz="2000" dirty="0">
              <a:solidFill>
                <a:schemeClr val="tx1"/>
              </a:solidFill>
              <a:latin typeface="Arial" charset="0"/>
              <a:cs typeface="Arial" charset="0"/>
            </a:endParaRPr>
          </a:p>
          <a:p>
            <a:endParaRPr lang="en-US" sz="2000" dirty="0">
              <a:solidFill>
                <a:schemeClr val="tx1"/>
              </a:solidFill>
              <a:latin typeface="Arial" charset="0"/>
              <a:cs typeface="Arial" charset="0"/>
            </a:endParaRPr>
          </a:p>
          <a:p>
            <a:endParaRPr lang="en-US" sz="1800" dirty="0">
              <a:solidFill>
                <a:schemeClr val="tx1"/>
              </a:solidFill>
              <a:latin typeface="Arial" charset="0"/>
              <a:cs typeface="Arial" charset="0"/>
            </a:endParaRPr>
          </a:p>
          <a:p>
            <a:endParaRPr lang="en-US" sz="2000" dirty="0">
              <a:solidFill>
                <a:schemeClr val="tx1"/>
              </a:solidFill>
              <a:latin typeface="Arial" charset="0"/>
              <a:cs typeface="Arial" charset="0"/>
            </a:endParaRPr>
          </a:p>
          <a:p>
            <a:r>
              <a:rPr lang="en-US" sz="2000" dirty="0">
                <a:solidFill>
                  <a:schemeClr val="tx1"/>
                </a:solidFill>
                <a:latin typeface="Arial" charset="0"/>
                <a:cs typeface="Arial" charset="0"/>
              </a:rPr>
              <a:t>Mr. J. C. Denny</a:t>
            </a:r>
          </a:p>
          <a:p>
            <a:r>
              <a:rPr lang="en-US" sz="2000" dirty="0">
                <a:solidFill>
                  <a:schemeClr val="tx1"/>
                </a:solidFill>
                <a:latin typeface="Arial" charset="0"/>
                <a:cs typeface="Arial" charset="0"/>
              </a:rPr>
              <a:t>Lumber Clerk</a:t>
            </a:r>
          </a:p>
          <a:p>
            <a:r>
              <a:rPr lang="en-US" sz="2000" dirty="0">
                <a:solidFill>
                  <a:schemeClr val="tx1"/>
                </a:solidFill>
                <a:latin typeface="Arial" charset="0"/>
                <a:cs typeface="Arial" charset="0"/>
              </a:rPr>
              <a:t>Fort Worth</a:t>
            </a:r>
          </a:p>
          <a:p>
            <a:r>
              <a:rPr lang="en-US" sz="2000" dirty="0">
                <a:solidFill>
                  <a:schemeClr val="tx1"/>
                </a:solidFill>
                <a:latin typeface="Arial" charset="0"/>
                <a:cs typeface="Arial" charset="0"/>
              </a:rPr>
              <a:t>Texas</a:t>
            </a:r>
          </a:p>
        </p:txBody>
      </p:sp>
    </p:spTree>
    <p:extLst>
      <p:ext uri="{BB962C8B-B14F-4D97-AF65-F5344CB8AC3E}">
        <p14:creationId xmlns:p14="http://schemas.microsoft.com/office/powerpoint/2010/main" val="2045795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3378" y="520285"/>
            <a:ext cx="44021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200" dirty="0">
                <a:latin typeface="Arial" charset="0"/>
                <a:cs typeface="Arial" charset="0"/>
              </a:rPr>
              <a:t>“Eclipse Chasing” not yet in the contemporary  lexicon, but  seren-dipity (and the press) sparked viewing opportunites for many.</a:t>
            </a:r>
          </a:p>
          <a:p>
            <a:pPr algn="ctr"/>
            <a:endParaRPr lang="en-US" sz="1400" dirty="0">
              <a:latin typeface="Arial" charset="0"/>
              <a:cs typeface="Arial" charset="0"/>
            </a:endParaRPr>
          </a:p>
          <a:p>
            <a:pPr algn="ctr"/>
            <a:r>
              <a:rPr lang="en-US" sz="2200" dirty="0">
                <a:latin typeface="Arial" charset="0"/>
                <a:cs typeface="Arial" charset="0"/>
              </a:rPr>
              <a:t>Snake River Pass, Colorado USA</a:t>
            </a:r>
          </a:p>
          <a:p>
            <a:pPr algn="ctr"/>
            <a:r>
              <a:rPr lang="en-US" sz="2200" dirty="0">
                <a:latin typeface="Arial" charset="0"/>
                <a:cs typeface="Arial" charset="0"/>
              </a:rPr>
              <a:t>(2,750 m AMSL, 2m 52s totality)</a:t>
            </a:r>
            <a:br>
              <a:rPr lang="en-US" sz="2200" dirty="0">
                <a:latin typeface="Arial" charset="0"/>
                <a:cs typeface="Arial" charset="0"/>
              </a:rPr>
            </a:br>
            <a:endParaRPr lang="en-US" sz="2200" dirty="0">
              <a:latin typeface="Arial" charset="0"/>
              <a:cs typeface="Arial" charset="0"/>
            </a:endParaRPr>
          </a:p>
        </p:txBody>
      </p:sp>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3541" y="-4436"/>
            <a:ext cx="4745631" cy="68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jp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04907"/>
            <a:ext cx="4401056" cy="4046220"/>
          </a:xfrm>
          <a:prstGeom prst="rect">
            <a:avLst/>
          </a:prstGeom>
        </p:spPr>
      </p:pic>
      <p:sp>
        <p:nvSpPr>
          <p:cNvPr id="3" name="Donut 2"/>
          <p:cNvSpPr/>
          <p:nvPr/>
        </p:nvSpPr>
        <p:spPr>
          <a:xfrm>
            <a:off x="1794523" y="4863810"/>
            <a:ext cx="82296" cy="82296"/>
          </a:xfrm>
          <a:prstGeom prst="donut">
            <a:avLst/>
          </a:prstGeom>
          <a:solidFill>
            <a:srgbClr val="04DC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Rectangle 2"/>
          <p:cNvSpPr>
            <a:spLocks noChangeArrowheads="1"/>
          </p:cNvSpPr>
          <p:nvPr/>
        </p:nvSpPr>
        <p:spPr bwMode="auto">
          <a:xfrm>
            <a:off x="16320" y="20558"/>
            <a:ext cx="4540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FF00"/>
                </a:solidFill>
                <a:latin typeface="Times-Roman" charset="0"/>
              </a:rPr>
              <a:t>29 July 1878 – cross-country USA</a:t>
            </a:r>
            <a:endParaRPr lang="en-US" sz="2400" dirty="0">
              <a:solidFill>
                <a:srgbClr val="00FF00"/>
              </a:solidFill>
              <a:latin typeface="Times-Roman" charset="0"/>
            </a:endParaRPr>
          </a:p>
        </p:txBody>
      </p:sp>
    </p:spTree>
    <p:extLst>
      <p:ext uri="{BB962C8B-B14F-4D97-AF65-F5344CB8AC3E}">
        <p14:creationId xmlns:p14="http://schemas.microsoft.com/office/powerpoint/2010/main" val="4173332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 y="16205"/>
            <a:ext cx="9144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ja-JP" sz="2400" spc="-40" dirty="0">
                <a:solidFill>
                  <a:schemeClr val="bg1"/>
                </a:solidFill>
                <a:latin typeface="Skia"/>
                <a:cs typeface="Skia"/>
              </a:rPr>
              <a:t>Though coronal photography was proving itself throughout  the late 1800’s as an enabling investigative technology.  E.g.:</a:t>
            </a:r>
            <a:endParaRPr lang="en-US" sz="2400" spc="-40" dirty="0">
              <a:solidFill>
                <a:schemeClr val="bg1"/>
              </a:solidFill>
              <a:latin typeface="Skia"/>
              <a:cs typeface="Skia"/>
            </a:endParaRPr>
          </a:p>
        </p:txBody>
      </p:sp>
      <p:sp>
        <p:nvSpPr>
          <p:cNvPr id="7" name="Rectangle 5"/>
          <p:cNvSpPr>
            <a:spLocks noChangeArrowheads="1"/>
          </p:cNvSpPr>
          <p:nvPr/>
        </p:nvSpPr>
        <p:spPr bwMode="auto">
          <a:xfrm>
            <a:off x="0" y="3308969"/>
            <a:ext cx="9144001"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endParaRPr lang="en-US" altLang="ja-JP" sz="2400" spc="-40" dirty="0">
              <a:solidFill>
                <a:schemeClr val="bg1"/>
              </a:solidFill>
              <a:latin typeface="Skia"/>
              <a:cs typeface="Skia"/>
            </a:endParaRPr>
          </a:p>
          <a:p>
            <a:pPr algn="just"/>
            <a:endParaRPr lang="en-US" altLang="ja-JP" sz="2400" spc="-40" dirty="0">
              <a:solidFill>
                <a:schemeClr val="bg1"/>
              </a:solidFill>
              <a:latin typeface="Skia"/>
              <a:cs typeface="Skia"/>
            </a:endParaRPr>
          </a:p>
          <a:p>
            <a:pPr algn="just"/>
            <a:r>
              <a:rPr lang="en-US" altLang="ja-JP" sz="2400" spc="-40" dirty="0">
                <a:solidFill>
                  <a:schemeClr val="bg1"/>
                </a:solidFill>
                <a:latin typeface="Skia"/>
                <a:cs typeface="Skia"/>
              </a:rPr>
              <a:t>But, with the expanding quest for more (imaging) data…</a:t>
            </a:r>
          </a:p>
          <a:p>
            <a:pPr algn="just"/>
            <a:endParaRPr lang="en-US" sz="2400" spc="-40" dirty="0">
              <a:solidFill>
                <a:schemeClr val="bg1"/>
              </a:solidFill>
              <a:latin typeface="Skia"/>
              <a:cs typeface="Skia"/>
            </a:endParaRPr>
          </a:p>
          <a:p>
            <a:pPr algn="ctr"/>
            <a:r>
              <a:rPr lang="en-US" sz="2600" spc="-40" dirty="0">
                <a:solidFill>
                  <a:schemeClr val="bg1"/>
                </a:solidFill>
                <a:latin typeface="Arial"/>
                <a:cs typeface="Arial"/>
              </a:rPr>
              <a:t>“</a:t>
            </a:r>
            <a:r>
              <a:rPr lang="en-US" sz="2600" i="1" dirty="0">
                <a:solidFill>
                  <a:schemeClr val="bg1"/>
                </a:solidFill>
                <a:latin typeface="Arial"/>
                <a:cs typeface="Arial"/>
              </a:rPr>
              <a:t>The operation of 20 or 30 {photographic} instruments by hand is out of the question, even if human nerves were infallible.”</a:t>
            </a:r>
          </a:p>
          <a:p>
            <a:endParaRPr lang="en-US" sz="2400" i="1" dirty="0">
              <a:solidFill>
                <a:schemeClr val="bg1"/>
              </a:solidFill>
            </a:endParaRPr>
          </a:p>
          <a:p>
            <a:r>
              <a:rPr lang="en-US" sz="2400" dirty="0">
                <a:solidFill>
                  <a:schemeClr val="bg1"/>
                </a:solidFill>
                <a:sym typeface="Wingdings"/>
              </a:rPr>
              <a:t>                              – David Peck Todd 1897 (Astrophysical Journal, 5, 318)</a:t>
            </a:r>
            <a:endParaRPr lang="en-US" sz="2400" spc="-40" dirty="0">
              <a:solidFill>
                <a:schemeClr val="bg1"/>
              </a:solidFill>
              <a:latin typeface="Skia"/>
              <a:cs typeface="Skia"/>
            </a:endParaRPr>
          </a:p>
        </p:txBody>
      </p:sp>
      <p:pic>
        <p:nvPicPr>
          <p:cNvPr id="8" name="Picture 7"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02" y="962656"/>
            <a:ext cx="3759200" cy="2908300"/>
          </a:xfrm>
          <a:prstGeom prst="rect">
            <a:avLst/>
          </a:prstGeom>
        </p:spPr>
      </p:pic>
      <p:sp>
        <p:nvSpPr>
          <p:cNvPr id="9" name="TextBox 8"/>
          <p:cNvSpPr txBox="1"/>
          <p:nvPr/>
        </p:nvSpPr>
        <p:spPr>
          <a:xfrm>
            <a:off x="406392" y="974201"/>
            <a:ext cx="1319893" cy="461665"/>
          </a:xfrm>
          <a:prstGeom prst="rect">
            <a:avLst/>
          </a:prstGeom>
          <a:noFill/>
        </p:spPr>
        <p:txBody>
          <a:bodyPr wrap="none" rtlCol="0">
            <a:spAutoFit/>
          </a:bodyPr>
          <a:lstStyle/>
          <a:p>
            <a:r>
              <a:rPr lang="en-US" sz="2400" dirty="0">
                <a:solidFill>
                  <a:srgbClr val="FFFFFF"/>
                </a:solidFill>
              </a:rPr>
              <a:t>TSE 1889</a:t>
            </a:r>
          </a:p>
        </p:txBody>
      </p:sp>
      <p:pic>
        <p:nvPicPr>
          <p:cNvPr id="15" name="Picture 14"/>
          <p:cNvPicPr>
            <a:picLocks noChangeAspect="1"/>
          </p:cNvPicPr>
          <p:nvPr/>
        </p:nvPicPr>
        <p:blipFill>
          <a:blip r:embed="rId3"/>
          <a:stretch>
            <a:fillRect/>
          </a:stretch>
        </p:blipFill>
        <p:spPr>
          <a:xfrm>
            <a:off x="4930460" y="962656"/>
            <a:ext cx="3661664" cy="2907792"/>
          </a:xfrm>
          <a:prstGeom prst="rect">
            <a:avLst/>
          </a:prstGeom>
        </p:spPr>
      </p:pic>
      <p:sp>
        <p:nvSpPr>
          <p:cNvPr id="12" name="TextBox 11"/>
          <p:cNvSpPr txBox="1"/>
          <p:nvPr/>
        </p:nvSpPr>
        <p:spPr>
          <a:xfrm>
            <a:off x="4853692" y="974201"/>
            <a:ext cx="1319893" cy="461665"/>
          </a:xfrm>
          <a:prstGeom prst="rect">
            <a:avLst/>
          </a:prstGeom>
          <a:noFill/>
        </p:spPr>
        <p:txBody>
          <a:bodyPr wrap="none" rtlCol="0">
            <a:spAutoFit/>
          </a:bodyPr>
          <a:lstStyle/>
          <a:p>
            <a:r>
              <a:rPr lang="en-US" sz="2400" dirty="0">
                <a:solidFill>
                  <a:srgbClr val="FFFFFF"/>
                </a:solidFill>
              </a:rPr>
              <a:t>TSE 1893</a:t>
            </a:r>
          </a:p>
        </p:txBody>
      </p:sp>
    </p:spTree>
    <p:extLst>
      <p:ext uri="{BB962C8B-B14F-4D97-AF65-F5344CB8AC3E}">
        <p14:creationId xmlns:p14="http://schemas.microsoft.com/office/powerpoint/2010/main" val="166051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096"/>
            <a:ext cx="8008623" cy="7017303"/>
          </a:xfrm>
          <a:prstGeom prst="rect">
            <a:avLst/>
          </a:prstGeom>
          <a:noFill/>
        </p:spPr>
        <p:txBody>
          <a:bodyPr wrap="none" rtlCol="0">
            <a:spAutoFit/>
          </a:bodyPr>
          <a:lstStyle/>
          <a:p>
            <a:r>
              <a:rPr lang="en-US" sz="3200" dirty="0">
                <a:solidFill>
                  <a:srgbClr val="FFFF00"/>
                </a:solidFill>
              </a:rPr>
              <a:t>Prof. David P. Todd (1855 – 1939)</a:t>
            </a:r>
          </a:p>
          <a:p>
            <a:pPr>
              <a:lnSpc>
                <a:spcPct val="90000"/>
              </a:lnSpc>
            </a:pPr>
            <a:endParaRPr lang="en-US" sz="2000" dirty="0">
              <a:solidFill>
                <a:schemeClr val="bg1"/>
              </a:solidFill>
            </a:endParaRPr>
          </a:p>
          <a:p>
            <a:pPr>
              <a:lnSpc>
                <a:spcPct val="90000"/>
              </a:lnSpc>
            </a:pPr>
            <a:r>
              <a:rPr lang="en-US" sz="2400" dirty="0">
                <a:solidFill>
                  <a:schemeClr val="bg1"/>
                </a:solidFill>
              </a:rPr>
              <a:t>  USNO (1875 – 1878)</a:t>
            </a:r>
          </a:p>
          <a:p>
            <a:pPr>
              <a:lnSpc>
                <a:spcPct val="90000"/>
              </a:lnSpc>
            </a:pPr>
            <a:r>
              <a:rPr lang="en-US" sz="2400" dirty="0">
                <a:solidFill>
                  <a:schemeClr val="bg1"/>
                </a:solidFill>
              </a:rPr>
              <a:t>  USNAO (1878-1881)</a:t>
            </a:r>
          </a:p>
          <a:p>
            <a:pPr>
              <a:lnSpc>
                <a:spcPct val="90000"/>
              </a:lnSpc>
            </a:pPr>
            <a:r>
              <a:rPr lang="en-US" sz="2400" dirty="0">
                <a:solidFill>
                  <a:schemeClr val="bg1"/>
                </a:solidFill>
              </a:rPr>
              <a:t>  Amherst College (1881-1917+)</a:t>
            </a:r>
          </a:p>
          <a:p>
            <a:pPr>
              <a:lnSpc>
                <a:spcPct val="90000"/>
              </a:lnSpc>
            </a:pPr>
            <a:endParaRPr lang="en-US" sz="2000" dirty="0">
              <a:solidFill>
                <a:schemeClr val="bg1"/>
              </a:solidFill>
            </a:endParaRPr>
          </a:p>
          <a:p>
            <a:r>
              <a:rPr lang="en-US" sz="2400" u="sng" dirty="0">
                <a:solidFill>
                  <a:schemeClr val="bg1"/>
                </a:solidFill>
              </a:rPr>
              <a:t>Organized/Lead TSE RESEARCH EXPEDITIONS:</a:t>
            </a:r>
          </a:p>
          <a:p>
            <a:pPr>
              <a:lnSpc>
                <a:spcPct val="90000"/>
              </a:lnSpc>
            </a:pPr>
            <a:r>
              <a:rPr lang="en-US" sz="2400" dirty="0">
                <a:solidFill>
                  <a:schemeClr val="bg1"/>
                </a:solidFill>
              </a:rPr>
              <a:t> </a:t>
            </a: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pPr>
              <a:lnSpc>
                <a:spcPct val="90000"/>
              </a:lnSpc>
            </a:pPr>
            <a:endParaRPr lang="en-US" sz="2400" dirty="0">
              <a:solidFill>
                <a:schemeClr val="bg1"/>
              </a:solidFill>
            </a:endParaRPr>
          </a:p>
          <a:p>
            <a:endParaRPr lang="en-US" sz="400" dirty="0">
              <a:solidFill>
                <a:schemeClr val="bg1"/>
              </a:solidFill>
            </a:endParaRPr>
          </a:p>
          <a:p>
            <a:endParaRPr lang="en-US" sz="2400" dirty="0">
              <a:solidFill>
                <a:schemeClr val="bg1"/>
              </a:solidFill>
            </a:endParaRPr>
          </a:p>
          <a:p>
            <a:r>
              <a:rPr lang="en-US" sz="2400" dirty="0">
                <a:solidFill>
                  <a:schemeClr val="bg1"/>
                </a:solidFill>
              </a:rPr>
              <a:t>Chief Astronomer at Lick Observatory @ 1882 Transit of Venus</a:t>
            </a:r>
          </a:p>
        </p:txBody>
      </p:sp>
      <p:pic>
        <p:nvPicPr>
          <p:cNvPr id="6" name="Picture 5"/>
          <p:cNvPicPr>
            <a:picLocks noChangeAspect="1"/>
          </p:cNvPicPr>
          <p:nvPr/>
        </p:nvPicPr>
        <p:blipFill>
          <a:blip r:embed="rId2"/>
          <a:stretch>
            <a:fillRect/>
          </a:stretch>
        </p:blipFill>
        <p:spPr>
          <a:xfrm>
            <a:off x="6289170" y="10025"/>
            <a:ext cx="2850134" cy="322351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93035708"/>
              </p:ext>
            </p:extLst>
          </p:nvPr>
        </p:nvGraphicFramePr>
        <p:xfrm>
          <a:off x="104114" y="2641592"/>
          <a:ext cx="6676856" cy="3657600"/>
        </p:xfrm>
        <a:graphic>
          <a:graphicData uri="http://schemas.openxmlformats.org/drawingml/2006/table">
            <a:tbl>
              <a:tblPr firstRow="1" bandRow="1">
                <a:tableStyleId>{2D5ABB26-0587-4C30-8999-92F81FD0307C}</a:tableStyleId>
              </a:tblPr>
              <a:tblGrid>
                <a:gridCol w="1825357"/>
                <a:gridCol w="4851499"/>
              </a:tblGrid>
              <a:tr h="287022">
                <a:tc>
                  <a:txBody>
                    <a:bodyPr/>
                    <a:lstStyle/>
                    <a:p>
                      <a:r>
                        <a:rPr lang="en-US" sz="2400" dirty="0">
                          <a:solidFill>
                            <a:schemeClr val="bg1"/>
                          </a:solidFill>
                        </a:rPr>
                        <a:t>29 JUL 1878 </a:t>
                      </a:r>
                      <a:endParaRPr lang="en-US" sz="2400" dirty="0"/>
                    </a:p>
                  </a:txBody>
                  <a:tcPr marL="45720" marR="45720" marT="0" marB="0"/>
                </a:tc>
                <a:tc>
                  <a:txBody>
                    <a:bodyPr/>
                    <a:lstStyle/>
                    <a:p>
                      <a:r>
                        <a:rPr lang="en-US" sz="2400" dirty="0">
                          <a:solidFill>
                            <a:schemeClr val="bg1"/>
                          </a:solidFill>
                        </a:rPr>
                        <a:t>New England Expd. To Texas</a:t>
                      </a:r>
                      <a:endParaRPr lang="en-US" sz="2400" dirty="0"/>
                    </a:p>
                  </a:txBody>
                  <a:tcPr marL="45720" marR="45720" marT="0" marB="0"/>
                </a:tc>
              </a:tr>
              <a:tr h="287022">
                <a:tc>
                  <a:txBody>
                    <a:bodyPr/>
                    <a:lstStyle/>
                    <a:p>
                      <a:r>
                        <a:rPr lang="en-US" sz="2400" dirty="0">
                          <a:solidFill>
                            <a:schemeClr val="bg1"/>
                          </a:solidFill>
                        </a:rPr>
                        <a:t>19 AUG 1887 </a:t>
                      </a:r>
                      <a:endParaRPr lang="en-US" sz="2400" dirty="0"/>
                    </a:p>
                  </a:txBody>
                  <a:tcPr marL="45720" marR="45720" marT="0" marB="0"/>
                </a:tc>
                <a:tc>
                  <a:txBody>
                    <a:bodyPr/>
                    <a:lstStyle/>
                    <a:p>
                      <a:r>
                        <a:rPr lang="en-US" sz="2400" dirty="0">
                          <a:solidFill>
                            <a:schemeClr val="bg1"/>
                          </a:solidFill>
                        </a:rPr>
                        <a:t>U.S. Expd. To Japan</a:t>
                      </a:r>
                      <a:endParaRPr lang="en-US" sz="2400" dirty="0"/>
                    </a:p>
                  </a:txBody>
                  <a:tcPr marL="45720" marR="45720" marT="0" marB="0"/>
                </a:tc>
              </a:tr>
              <a:tr h="287022">
                <a:tc>
                  <a:txBody>
                    <a:bodyPr/>
                    <a:lstStyle/>
                    <a:p>
                      <a:r>
                        <a:rPr lang="en-US" sz="2400" dirty="0">
                          <a:solidFill>
                            <a:schemeClr val="bg1"/>
                          </a:solidFill>
                        </a:rPr>
                        <a:t>22 DEC 1889 </a:t>
                      </a:r>
                      <a:endParaRPr lang="en-US" sz="2400" dirty="0"/>
                    </a:p>
                  </a:txBody>
                  <a:tcPr marL="45720" marR="45720" marT="0" marB="0"/>
                </a:tc>
                <a:tc>
                  <a:txBody>
                    <a:bodyPr/>
                    <a:lstStyle/>
                    <a:p>
                      <a:r>
                        <a:rPr lang="en-US" sz="2400" dirty="0">
                          <a:solidFill>
                            <a:schemeClr val="bg1"/>
                          </a:solidFill>
                        </a:rPr>
                        <a:t>West Africa</a:t>
                      </a:r>
                      <a:endParaRPr lang="en-US" sz="2400" dirty="0"/>
                    </a:p>
                  </a:txBody>
                  <a:tcPr marL="45720" marR="45720" marT="0" marB="0"/>
                </a:tc>
              </a:tr>
              <a:tr h="287022">
                <a:tc>
                  <a:txBody>
                    <a:bodyPr/>
                    <a:lstStyle/>
                    <a:p>
                      <a:r>
                        <a:rPr lang="en-US" sz="2400" dirty="0">
                          <a:solidFill>
                            <a:schemeClr val="bg1"/>
                          </a:solidFill>
                        </a:rPr>
                        <a:t>09 AUG 1896 </a:t>
                      </a:r>
                      <a:endParaRPr lang="en-US" sz="2400" dirty="0"/>
                    </a:p>
                  </a:txBody>
                  <a:tcPr marL="45720" marR="45720" marT="0" marB="0"/>
                </a:tc>
                <a:tc>
                  <a:txBody>
                    <a:bodyPr/>
                    <a:lstStyle/>
                    <a:p>
                      <a:r>
                        <a:rPr lang="en-US" sz="2400" dirty="0">
                          <a:solidFill>
                            <a:schemeClr val="bg1"/>
                          </a:solidFill>
                        </a:rPr>
                        <a:t>Amherst Exps. to Japan</a:t>
                      </a:r>
                      <a:endParaRPr lang="en-US" sz="2400" dirty="0"/>
                    </a:p>
                  </a:txBody>
                  <a:tcPr marL="45720" marR="45720" marT="0" marB="0"/>
                </a:tc>
              </a:tr>
              <a:tr h="287022">
                <a:tc>
                  <a:txBody>
                    <a:bodyPr/>
                    <a:lstStyle/>
                    <a:p>
                      <a:r>
                        <a:rPr lang="en-US" sz="2400" dirty="0">
                          <a:solidFill>
                            <a:schemeClr val="bg1"/>
                          </a:solidFill>
                        </a:rPr>
                        <a:t>28 MAY 1900 </a:t>
                      </a:r>
                      <a:endParaRPr lang="en-US" sz="2400" dirty="0"/>
                    </a:p>
                  </a:txBody>
                  <a:tcPr marL="45720" marR="4572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Lowell Expd. to Tripoli</a:t>
                      </a:r>
                    </a:p>
                  </a:txBody>
                  <a:tcPr marL="45720" marR="45720" marT="0" marB="0"/>
                </a:tc>
              </a:tr>
              <a:tr h="287022">
                <a:tc>
                  <a:txBody>
                    <a:bodyPr/>
                    <a:lstStyle/>
                    <a:p>
                      <a:r>
                        <a:rPr lang="en-US" sz="2400" dirty="0">
                          <a:solidFill>
                            <a:schemeClr val="bg1"/>
                          </a:solidFill>
                        </a:rPr>
                        <a:t>18 MAY 1901 </a:t>
                      </a:r>
                      <a:endParaRPr lang="en-US" sz="2400" dirty="0"/>
                    </a:p>
                  </a:txBody>
                  <a:tcPr marL="45720" marR="45720" marT="0" marB="0"/>
                </a:tc>
                <a:tc>
                  <a:txBody>
                    <a:bodyPr/>
                    <a:lstStyle/>
                    <a:p>
                      <a:r>
                        <a:rPr lang="en-US" sz="2400" dirty="0">
                          <a:solidFill>
                            <a:schemeClr val="bg1"/>
                          </a:solidFill>
                        </a:rPr>
                        <a:t>Amherst Expd. to Dutch East Indies</a:t>
                      </a:r>
                      <a:endParaRPr lang="en-US" sz="2400" dirty="0"/>
                    </a:p>
                  </a:txBody>
                  <a:tcPr marL="45720" marR="45720" marT="0" marB="0"/>
                </a:tc>
              </a:tr>
              <a:tr h="287022">
                <a:tc>
                  <a:txBody>
                    <a:bodyPr/>
                    <a:lstStyle/>
                    <a:p>
                      <a:r>
                        <a:rPr lang="en-US" sz="2400" dirty="0">
                          <a:solidFill>
                            <a:schemeClr val="bg1"/>
                          </a:solidFill>
                        </a:rPr>
                        <a:t>30 AUG 1905 </a:t>
                      </a:r>
                      <a:endParaRPr lang="en-US" sz="2400" dirty="0"/>
                    </a:p>
                  </a:txBody>
                  <a:tcPr marL="45720" marR="4572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Tripoli</a:t>
                      </a:r>
                    </a:p>
                  </a:txBody>
                  <a:tcPr marL="45720" marR="45720" marT="0" marB="0"/>
                </a:tc>
              </a:tr>
              <a:tr h="287022">
                <a:tc>
                  <a:txBody>
                    <a:bodyPr/>
                    <a:lstStyle/>
                    <a:p>
                      <a:r>
                        <a:rPr lang="en-US" sz="2400" dirty="0">
                          <a:solidFill>
                            <a:schemeClr val="bg1"/>
                          </a:solidFill>
                        </a:rPr>
                        <a:t>21 AUG 1914 </a:t>
                      </a:r>
                      <a:endParaRPr lang="en-US" sz="2400" dirty="0"/>
                    </a:p>
                  </a:txBody>
                  <a:tcPr marL="45720" marR="4572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Amherst Expedition to Russia</a:t>
                      </a:r>
                    </a:p>
                  </a:txBody>
                  <a:tcPr marL="45720" marR="45720" marT="0" marB="0"/>
                </a:tc>
              </a:tr>
              <a:tr h="287022">
                <a:tc>
                  <a:txBody>
                    <a:bodyPr/>
                    <a:lstStyle/>
                    <a:p>
                      <a:r>
                        <a:rPr lang="en-US" sz="2400" dirty="0">
                          <a:solidFill>
                            <a:schemeClr val="bg1"/>
                          </a:solidFill>
                        </a:rPr>
                        <a:t>08 JUN 1918 </a:t>
                      </a:r>
                      <a:endParaRPr lang="en-US" sz="2400" dirty="0"/>
                    </a:p>
                  </a:txBody>
                  <a:tcPr marL="45720" marR="4572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Florida</a:t>
                      </a:r>
                    </a:p>
                  </a:txBody>
                  <a:tcPr marL="45720" marR="45720" marT="0" marB="0"/>
                </a:tc>
              </a:tr>
              <a:tr h="287022">
                <a:tc>
                  <a:txBody>
                    <a:bodyPr/>
                    <a:lstStyle/>
                    <a:p>
                      <a:r>
                        <a:rPr lang="en-US" sz="2400" dirty="0">
                          <a:solidFill>
                            <a:schemeClr val="bg1"/>
                          </a:solidFill>
                        </a:rPr>
                        <a:t>29 MAY 1919 </a:t>
                      </a:r>
                      <a:endParaRPr lang="en-US" sz="2400" dirty="0"/>
                    </a:p>
                  </a:txBody>
                  <a:tcPr marL="45720" marR="45720" marT="0" marB="0"/>
                </a:tc>
                <a:tc>
                  <a:txBody>
                    <a:bodyPr/>
                    <a:lstStyle/>
                    <a:p>
                      <a:r>
                        <a:rPr lang="en-US" sz="2400" dirty="0">
                          <a:solidFill>
                            <a:schemeClr val="bg1"/>
                          </a:solidFill>
                        </a:rPr>
                        <a:t>Brazil/Argentina</a:t>
                      </a:r>
                      <a:endParaRPr lang="en-US" sz="2400" dirty="0"/>
                    </a:p>
                  </a:txBody>
                  <a:tcPr marL="45720" marR="45720" marT="0" marB="0"/>
                </a:tc>
              </a:tr>
            </a:tbl>
          </a:graphicData>
        </a:graphic>
      </p:graphicFrame>
    </p:spTree>
    <p:extLst>
      <p:ext uri="{BB962C8B-B14F-4D97-AF65-F5344CB8AC3E}">
        <p14:creationId xmlns:p14="http://schemas.microsoft.com/office/powerpoint/2010/main" val="10362392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9" y="4515942"/>
            <a:ext cx="9141131" cy="2425279"/>
          </a:xfrm>
          <a:prstGeom prst="rect">
            <a:avLst/>
          </a:prstGeom>
          <a:noFill/>
        </p:spPr>
        <p:txBody>
          <a:bodyPr wrap="square" rtlCol="0">
            <a:spAutoFit/>
          </a:bodyPr>
          <a:lstStyle/>
          <a:p>
            <a:pPr algn="just">
              <a:lnSpc>
                <a:spcPct val="90000"/>
              </a:lnSpc>
            </a:pPr>
            <a:r>
              <a:rPr lang="en-US" sz="2400" dirty="0">
                <a:solidFill>
                  <a:schemeClr val="bg1"/>
                </a:solidFill>
              </a:rPr>
              <a:t>“If we suppose </a:t>
            </a:r>
            <a:r>
              <a:rPr lang="en-US" sz="2400" dirty="0">
                <a:solidFill>
                  <a:srgbClr val="FF0000"/>
                </a:solidFill>
              </a:rPr>
              <a:t>a single observer</a:t>
            </a:r>
            <a:r>
              <a:rPr lang="en-US" sz="2400" dirty="0">
                <a:solidFill>
                  <a:schemeClr val="bg1"/>
                </a:solidFill>
              </a:rPr>
              <a:t> to be prepared for the observation of all total solar eclipses </a:t>
            </a:r>
            <a:r>
              <a:rPr lang="en-US" sz="2400" dirty="0">
                <a:solidFill>
                  <a:srgbClr val="FF0000"/>
                </a:solidFill>
              </a:rPr>
              <a:t>in a century</a:t>
            </a:r>
            <a:r>
              <a:rPr lang="en-US" sz="2400" dirty="0">
                <a:solidFill>
                  <a:schemeClr val="bg1"/>
                </a:solidFill>
              </a:rPr>
              <a:t>, … the entire amount of time … </a:t>
            </a:r>
            <a:r>
              <a:rPr lang="en-US" sz="2400" dirty="0">
                <a:solidFill>
                  <a:srgbClr val="FF0000"/>
                </a:solidFill>
              </a:rPr>
              <a:t>will not differ much from an hour</a:t>
            </a:r>
            <a:r>
              <a:rPr lang="en-US" sz="2400" dirty="0">
                <a:solidFill>
                  <a:schemeClr val="bg1"/>
                </a:solidFill>
              </a:rPr>
              <a:t>.</a:t>
            </a:r>
          </a:p>
          <a:p>
            <a:pPr algn="just">
              <a:lnSpc>
                <a:spcPct val="90000"/>
              </a:lnSpc>
            </a:pPr>
            <a:endParaRPr lang="en-US" sz="2400" dirty="0">
              <a:solidFill>
                <a:schemeClr val="bg1"/>
              </a:solidFill>
            </a:endParaRPr>
          </a:p>
          <a:p>
            <a:pPr algn="just">
              <a:lnSpc>
                <a:spcPct val="90000"/>
              </a:lnSpc>
            </a:pPr>
            <a:r>
              <a:rPr lang="en-US" sz="2400" dirty="0">
                <a:solidFill>
                  <a:schemeClr val="bg1"/>
                </a:solidFill>
              </a:rPr>
              <a:t>We may be sure, then, of </a:t>
            </a:r>
            <a:r>
              <a:rPr lang="en-US" sz="2400" dirty="0">
                <a:solidFill>
                  <a:srgbClr val="04DC1A"/>
                </a:solidFill>
              </a:rPr>
              <a:t>the expediency of any scheme </a:t>
            </a:r>
            <a:r>
              <a:rPr lang="en-US" sz="2400" dirty="0">
                <a:solidFill>
                  <a:schemeClr val="bg1"/>
                </a:solidFill>
              </a:rPr>
              <a:t>whereby the  rare moments of these {total solar} eclipses may </a:t>
            </a:r>
            <a:r>
              <a:rPr lang="en-US" sz="2400" dirty="0">
                <a:solidFill>
                  <a:srgbClr val="04DC1A"/>
                </a:solidFill>
              </a:rPr>
              <a:t>be utilized to their utmost extreme</a:t>
            </a:r>
            <a:r>
              <a:rPr lang="en-US" sz="2400" dirty="0">
                <a:solidFill>
                  <a:schemeClr val="bg1"/>
                </a:solidFill>
              </a:rPr>
              <a:t>.”</a:t>
            </a:r>
          </a:p>
        </p:txBody>
      </p:sp>
      <p:sp>
        <p:nvSpPr>
          <p:cNvPr id="5" name="TextBox 4"/>
          <p:cNvSpPr txBox="1"/>
          <p:nvPr/>
        </p:nvSpPr>
        <p:spPr>
          <a:xfrm>
            <a:off x="0" y="19096"/>
            <a:ext cx="6289170" cy="4468915"/>
          </a:xfrm>
          <a:prstGeom prst="rect">
            <a:avLst/>
          </a:prstGeom>
          <a:noFill/>
        </p:spPr>
        <p:txBody>
          <a:bodyPr wrap="square" rtlCol="0">
            <a:spAutoFit/>
          </a:bodyPr>
          <a:lstStyle/>
          <a:p>
            <a:r>
              <a:rPr lang="en-US" sz="3200" dirty="0">
                <a:solidFill>
                  <a:srgbClr val="FFFF00"/>
                </a:solidFill>
              </a:rPr>
              <a:t>Prof. David P. Todd (1855 – 1939)</a:t>
            </a:r>
          </a:p>
          <a:p>
            <a:pPr>
              <a:lnSpc>
                <a:spcPct val="90000"/>
              </a:lnSpc>
            </a:pPr>
            <a:endParaRPr lang="en-US" sz="1600" dirty="0">
              <a:solidFill>
                <a:schemeClr val="bg1"/>
              </a:solidFill>
            </a:endParaRPr>
          </a:p>
          <a:p>
            <a:pPr>
              <a:lnSpc>
                <a:spcPct val="90000"/>
              </a:lnSpc>
            </a:pPr>
            <a:r>
              <a:rPr lang="en-US" sz="2400" dirty="0">
                <a:solidFill>
                  <a:schemeClr val="bg1"/>
                </a:solidFill>
              </a:rPr>
              <a:t>In “</a:t>
            </a:r>
            <a:r>
              <a:rPr lang="en-US" sz="2400" u="sng" dirty="0">
                <a:solidFill>
                  <a:schemeClr val="bg1"/>
                </a:solidFill>
              </a:rPr>
              <a:t>On the Use of Electric Telegraph During Total Solar Eclipses</a:t>
            </a:r>
            <a:r>
              <a:rPr lang="en-US" sz="2400" dirty="0">
                <a:solidFill>
                  <a:schemeClr val="bg1"/>
                </a:solidFill>
              </a:rPr>
              <a:t>”, The Observatory, 4, 198 (1881)</a:t>
            </a:r>
          </a:p>
          <a:p>
            <a:pPr>
              <a:lnSpc>
                <a:spcPct val="90000"/>
              </a:lnSpc>
            </a:pPr>
            <a:endParaRPr lang="en-US" sz="2400" dirty="0">
              <a:solidFill>
                <a:schemeClr val="bg1"/>
              </a:solidFill>
            </a:endParaRPr>
          </a:p>
          <a:p>
            <a:pPr algn="just">
              <a:lnSpc>
                <a:spcPct val="90000"/>
              </a:lnSpc>
            </a:pPr>
            <a:r>
              <a:rPr lang="en-US" sz="2400" dirty="0">
                <a:solidFill>
                  <a:schemeClr val="bg1"/>
                </a:solidFill>
              </a:rPr>
              <a:t>“One of </a:t>
            </a:r>
            <a:r>
              <a:rPr lang="en-US" sz="2400" dirty="0">
                <a:solidFill>
                  <a:srgbClr val="FF0000"/>
                </a:solidFill>
              </a:rPr>
              <a:t>the most intractable considerations</a:t>
            </a:r>
            <a:r>
              <a:rPr lang="en-US" sz="2400" dirty="0">
                <a:solidFill>
                  <a:schemeClr val="bg1"/>
                </a:solidFill>
              </a:rPr>
              <a:t> in the study of the Sun and its surroundings </a:t>
            </a:r>
            <a:r>
              <a:rPr lang="en-US" sz="2400" dirty="0">
                <a:solidFill>
                  <a:srgbClr val="FF0000"/>
                </a:solidFill>
              </a:rPr>
              <a:t>lies in the small amount of time which is availble </a:t>
            </a:r>
            <a:r>
              <a:rPr lang="en-US" sz="2400" dirty="0">
                <a:solidFill>
                  <a:schemeClr val="bg1"/>
                </a:solidFill>
              </a:rPr>
              <a:t>for the prosecution of that study.</a:t>
            </a:r>
          </a:p>
          <a:p>
            <a:pPr algn="just">
              <a:lnSpc>
                <a:spcPct val="90000"/>
              </a:lnSpc>
            </a:pPr>
            <a:endParaRPr lang="en-US" sz="2400" dirty="0">
              <a:solidFill>
                <a:schemeClr val="bg1"/>
              </a:solidFill>
            </a:endParaRPr>
          </a:p>
          <a:p>
            <a:pPr algn="just">
              <a:lnSpc>
                <a:spcPct val="90000"/>
              </a:lnSpc>
            </a:pPr>
            <a:r>
              <a:rPr lang="en-US" sz="2400" dirty="0">
                <a:solidFill>
                  <a:schemeClr val="bg1"/>
                </a:solidFill>
              </a:rPr>
              <a:t>“</a:t>
            </a:r>
            <a:r>
              <a:rPr lang="en-US" sz="2400" dirty="0">
                <a:solidFill>
                  <a:srgbClr val="FF0000"/>
                </a:solidFill>
              </a:rPr>
              <a:t>Most of the phenomena</a:t>
            </a:r>
            <a:r>
              <a:rPr lang="en-US" sz="2400" dirty="0">
                <a:solidFill>
                  <a:schemeClr val="bg1"/>
                </a:solidFill>
              </a:rPr>
              <a:t> in the neighborhood of the sun </a:t>
            </a:r>
            <a:r>
              <a:rPr lang="en-US" sz="2400" dirty="0">
                <a:solidFill>
                  <a:srgbClr val="FF0000"/>
                </a:solidFill>
              </a:rPr>
              <a:t>can be investigated only</a:t>
            </a:r>
            <a:r>
              <a:rPr lang="en-US" sz="2400" dirty="0">
                <a:solidFill>
                  <a:schemeClr val="bg1"/>
                </a:solidFill>
              </a:rPr>
              <a:t> when the sun itself is hidden </a:t>
            </a:r>
            <a:r>
              <a:rPr lang="en-US" sz="2400" dirty="0">
                <a:solidFill>
                  <a:srgbClr val="FF0000"/>
                </a:solidFill>
              </a:rPr>
              <a:t>during eclipse</a:t>
            </a:r>
            <a:r>
              <a:rPr lang="en-US" sz="2400" dirty="0">
                <a:solidFill>
                  <a:schemeClr val="bg1"/>
                </a:solidFill>
              </a:rPr>
              <a:t>.</a:t>
            </a:r>
          </a:p>
        </p:txBody>
      </p:sp>
      <p:pic>
        <p:nvPicPr>
          <p:cNvPr id="6" name="Picture 5"/>
          <p:cNvPicPr>
            <a:picLocks noChangeAspect="1"/>
          </p:cNvPicPr>
          <p:nvPr/>
        </p:nvPicPr>
        <p:blipFill>
          <a:blip r:embed="rId3"/>
          <a:stretch>
            <a:fillRect/>
          </a:stretch>
        </p:blipFill>
        <p:spPr>
          <a:xfrm>
            <a:off x="6289170" y="10025"/>
            <a:ext cx="2850134" cy="3223514"/>
          </a:xfrm>
          <a:prstGeom prst="rect">
            <a:avLst/>
          </a:prstGeom>
        </p:spPr>
      </p:pic>
    </p:spTree>
    <p:extLst>
      <p:ext uri="{BB962C8B-B14F-4D97-AF65-F5344CB8AC3E}">
        <p14:creationId xmlns:p14="http://schemas.microsoft.com/office/powerpoint/2010/main" val="2360311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5" y="1498600"/>
            <a:ext cx="373062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9075"/>
            <a:ext cx="5280025"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p:cNvSpPr txBox="1">
            <a:spLocks noChangeArrowheads="1"/>
          </p:cNvSpPr>
          <p:nvPr/>
        </p:nvSpPr>
        <p:spPr bwMode="auto">
          <a:xfrm>
            <a:off x="228600" y="76200"/>
            <a:ext cx="8686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a:r>
              <a:rPr lang="en-US" sz="2600" dirty="0">
                <a:solidFill>
                  <a:schemeClr val="bg1"/>
                </a:solidFill>
                <a:latin typeface="Skia"/>
                <a:cs typeface="Skia"/>
              </a:rPr>
              <a:t>Science aside… A TOTAL Solar Eclipse is arguably </a:t>
            </a:r>
            <a:r>
              <a:rPr lang="en-US" sz="2600" i="1" dirty="0">
                <a:solidFill>
                  <a:schemeClr val="bg1"/>
                </a:solidFill>
                <a:latin typeface="Skia"/>
                <a:cs typeface="Skia"/>
              </a:rPr>
              <a:t>THE</a:t>
            </a:r>
            <a:r>
              <a:rPr lang="en-US" sz="2600" dirty="0">
                <a:solidFill>
                  <a:schemeClr val="bg1"/>
                </a:solidFill>
                <a:latin typeface="Skia"/>
                <a:cs typeface="Skia"/>
              </a:rPr>
              <a:t> most  impressive and awe inspiring re-occurring natural phenomenon that humans can witness </a:t>
            </a:r>
          </a:p>
        </p:txBody>
      </p:sp>
    </p:spTree>
    <p:extLst>
      <p:ext uri="{BB962C8B-B14F-4D97-AF65-F5344CB8AC3E}">
        <p14:creationId xmlns:p14="http://schemas.microsoft.com/office/powerpoint/2010/main" val="182059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89170" y="10025"/>
            <a:ext cx="2850134" cy="3223514"/>
          </a:xfrm>
          <a:prstGeom prst="rect">
            <a:avLst/>
          </a:prstGeom>
        </p:spPr>
      </p:pic>
      <p:sp>
        <p:nvSpPr>
          <p:cNvPr id="5" name="TextBox 4"/>
          <p:cNvSpPr txBox="1"/>
          <p:nvPr/>
        </p:nvSpPr>
        <p:spPr>
          <a:xfrm>
            <a:off x="1" y="19096"/>
            <a:ext cx="6289169" cy="4001095"/>
          </a:xfrm>
          <a:prstGeom prst="rect">
            <a:avLst/>
          </a:prstGeom>
          <a:noFill/>
        </p:spPr>
        <p:txBody>
          <a:bodyPr wrap="square" rtlCol="0">
            <a:spAutoFit/>
          </a:bodyPr>
          <a:lstStyle/>
          <a:p>
            <a:pPr algn="just"/>
            <a:r>
              <a:rPr lang="en-US" sz="3200" dirty="0">
                <a:solidFill>
                  <a:srgbClr val="FFFF00"/>
                </a:solidFill>
              </a:rPr>
              <a:t>Prof. David P. Todd (1855 – 1939)</a:t>
            </a:r>
          </a:p>
          <a:p>
            <a:pPr algn="just">
              <a:lnSpc>
                <a:spcPct val="90000"/>
              </a:lnSpc>
            </a:pPr>
            <a:endParaRPr lang="en-US" sz="1600" dirty="0">
              <a:solidFill>
                <a:srgbClr val="FFFF00"/>
              </a:solidFill>
            </a:endParaRPr>
          </a:p>
          <a:p>
            <a:pPr algn="just">
              <a:lnSpc>
                <a:spcPct val="90000"/>
              </a:lnSpc>
            </a:pPr>
            <a:r>
              <a:rPr lang="en-US" sz="2400" dirty="0">
                <a:solidFill>
                  <a:schemeClr val="bg1"/>
                </a:solidFill>
              </a:rPr>
              <a:t>In “</a:t>
            </a:r>
            <a:r>
              <a:rPr lang="en-US" sz="2400" u="sng" dirty="0">
                <a:solidFill>
                  <a:schemeClr val="bg1"/>
                </a:solidFill>
              </a:rPr>
              <a:t>Automatic Photography of the Corona</a:t>
            </a:r>
            <a:r>
              <a:rPr lang="en-US" sz="2400" dirty="0">
                <a:solidFill>
                  <a:schemeClr val="bg1"/>
                </a:solidFill>
              </a:rPr>
              <a:t>”, The </a:t>
            </a:r>
          </a:p>
          <a:p>
            <a:pPr algn="just"/>
            <a:r>
              <a:rPr lang="en-US" sz="2400" dirty="0">
                <a:solidFill>
                  <a:schemeClr val="bg1"/>
                </a:solidFill>
              </a:rPr>
              <a:t>Astrophyscial Journal, 5, 319 (1897)</a:t>
            </a:r>
          </a:p>
          <a:p>
            <a:pPr algn="just"/>
            <a:r>
              <a:rPr lang="en-US" dirty="0">
                <a:solidFill>
                  <a:schemeClr val="bg1"/>
                </a:solidFill>
              </a:rPr>
              <a:t>  </a:t>
            </a:r>
          </a:p>
          <a:p>
            <a:pPr algn="just"/>
            <a:r>
              <a:rPr lang="en-US" sz="2400" spc="-30" dirty="0">
                <a:solidFill>
                  <a:schemeClr val="bg1"/>
                </a:solidFill>
              </a:rPr>
              <a:t>“My attention was first called to this subject… on the return of the government expeditions to Washington {from TSE 1887 in Shirakawa, Japan}. Excellent photographs had been obtained, but the number of instruments available … and </a:t>
            </a:r>
            <a:r>
              <a:rPr lang="en-US" sz="2400" spc="-30" dirty="0">
                <a:solidFill>
                  <a:srgbClr val="FF0000"/>
                </a:solidFill>
              </a:rPr>
              <a:t>photo-graphs obtainable by hand-exposure struck me as</a:t>
            </a:r>
            <a:endParaRPr lang="en-US" sz="2400" dirty="0">
              <a:solidFill>
                <a:srgbClr val="FF0000"/>
              </a:solidFill>
            </a:endParaRPr>
          </a:p>
        </p:txBody>
      </p:sp>
      <p:sp>
        <p:nvSpPr>
          <p:cNvPr id="2" name="TextBox 1"/>
          <p:cNvSpPr txBox="1"/>
          <p:nvPr/>
        </p:nvSpPr>
        <p:spPr>
          <a:xfrm>
            <a:off x="-25066" y="3916286"/>
            <a:ext cx="9164370" cy="2923877"/>
          </a:xfrm>
          <a:prstGeom prst="rect">
            <a:avLst/>
          </a:prstGeom>
          <a:noFill/>
        </p:spPr>
        <p:txBody>
          <a:bodyPr wrap="square" rtlCol="0">
            <a:spAutoFit/>
          </a:bodyPr>
          <a:lstStyle/>
          <a:p>
            <a:pPr algn="just"/>
            <a:r>
              <a:rPr lang="en-US" sz="2400" spc="-30" dirty="0">
                <a:solidFill>
                  <a:srgbClr val="FF0000"/>
                </a:solidFill>
              </a:rPr>
              <a:t>exceedingly meager</a:t>
            </a:r>
            <a:r>
              <a:rPr lang="en-US" sz="2400" spc="-30" dirty="0">
                <a:solidFill>
                  <a:schemeClr val="bg1"/>
                </a:solidFill>
              </a:rPr>
              <a:t> for an occasion… like a total eclipse of the Sun.”</a:t>
            </a:r>
            <a:endParaRPr lang="en-US" sz="2400" dirty="0">
              <a:solidFill>
                <a:schemeClr val="bg1"/>
              </a:solidFill>
            </a:endParaRPr>
          </a:p>
          <a:p>
            <a:pPr algn="just"/>
            <a:endParaRPr lang="en-US" sz="2000" dirty="0">
              <a:solidFill>
                <a:schemeClr val="bg1"/>
              </a:solidFill>
            </a:endParaRPr>
          </a:p>
          <a:p>
            <a:pPr algn="just"/>
            <a:r>
              <a:rPr lang="en-US" sz="2400" dirty="0">
                <a:solidFill>
                  <a:schemeClr val="bg1"/>
                </a:solidFill>
              </a:rPr>
              <a:t>“</a:t>
            </a:r>
            <a:r>
              <a:rPr lang="en-US" sz="2400" dirty="0">
                <a:solidFill>
                  <a:srgbClr val="04DC1A"/>
                </a:solidFill>
              </a:rPr>
              <a:t>the money value of a single second is often hundreds of dollars</a:t>
            </a:r>
            <a:r>
              <a:rPr lang="en-US" sz="2400" dirty="0">
                <a:solidFill>
                  <a:schemeClr val="bg1"/>
                </a:solidFill>
              </a:rPr>
              <a:t>”</a:t>
            </a:r>
          </a:p>
          <a:p>
            <a:pPr algn="just"/>
            <a:r>
              <a:rPr lang="en-US" sz="2400" dirty="0">
                <a:solidFill>
                  <a:schemeClr val="bg1"/>
                </a:solidFill>
              </a:rPr>
              <a:t> {</a:t>
            </a:r>
            <a:r>
              <a:rPr lang="en-US" sz="2400" i="1" dirty="0">
                <a:solidFill>
                  <a:schemeClr val="bg1"/>
                </a:solidFill>
              </a:rPr>
              <a:t>inflation: $100 from 1878 to 2014 </a:t>
            </a:r>
            <a:r>
              <a:rPr lang="en-US" sz="2400" i="1" dirty="0">
                <a:solidFill>
                  <a:schemeClr val="bg1"/>
                </a:solidFill>
                <a:sym typeface="Wingdings"/>
              </a:rPr>
              <a:t> $ 2300 in RY2014 $ USD</a:t>
            </a:r>
            <a:r>
              <a:rPr lang="en-US" sz="2400" dirty="0">
                <a:solidFill>
                  <a:schemeClr val="bg1"/>
                </a:solidFill>
                <a:sym typeface="Wingdings"/>
              </a:rPr>
              <a:t>}</a:t>
            </a:r>
          </a:p>
          <a:p>
            <a:pPr algn="just"/>
            <a:endParaRPr lang="en-US" sz="2000" dirty="0">
              <a:solidFill>
                <a:schemeClr val="bg1"/>
              </a:solidFill>
              <a:sym typeface="Wingdings"/>
            </a:endParaRPr>
          </a:p>
          <a:p>
            <a:pPr algn="just"/>
            <a:r>
              <a:rPr lang="en-US" sz="2400" dirty="0">
                <a:solidFill>
                  <a:schemeClr val="bg1"/>
                </a:solidFill>
                <a:sym typeface="Wingdings"/>
              </a:rPr>
              <a:t>“this would be true </a:t>
            </a:r>
            <a:r>
              <a:rPr lang="en-US" sz="2400" dirty="0">
                <a:solidFill>
                  <a:srgbClr val="FF0000"/>
                </a:solidFill>
                <a:sym typeface="Wingdings"/>
              </a:rPr>
              <a:t>even if the human mechanism remained unperturbed under the strain of totality</a:t>
            </a:r>
            <a:r>
              <a:rPr lang="en-US" sz="2400" dirty="0">
                <a:solidFill>
                  <a:schemeClr val="bg1"/>
                </a:solidFill>
                <a:sym typeface="Wingdings"/>
              </a:rPr>
              <a:t>; but sad experience shows its frailty… no matter how constantly rehearsed.”</a:t>
            </a:r>
            <a:endParaRPr lang="en-US" sz="2400" dirty="0"/>
          </a:p>
        </p:txBody>
      </p:sp>
    </p:spTree>
    <p:extLst>
      <p:ext uri="{BB962C8B-B14F-4D97-AF65-F5344CB8AC3E}">
        <p14:creationId xmlns:p14="http://schemas.microsoft.com/office/powerpoint/2010/main" val="3640379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89170" y="10025"/>
            <a:ext cx="2850134" cy="3223514"/>
          </a:xfrm>
          <a:prstGeom prst="rect">
            <a:avLst/>
          </a:prstGeom>
        </p:spPr>
      </p:pic>
      <p:sp>
        <p:nvSpPr>
          <p:cNvPr id="5" name="TextBox 4"/>
          <p:cNvSpPr txBox="1"/>
          <p:nvPr/>
        </p:nvSpPr>
        <p:spPr>
          <a:xfrm>
            <a:off x="0" y="3570018"/>
            <a:ext cx="9260017" cy="3293209"/>
          </a:xfrm>
          <a:prstGeom prst="rect">
            <a:avLst/>
          </a:prstGeom>
          <a:noFill/>
        </p:spPr>
        <p:txBody>
          <a:bodyPr wrap="none" rtlCol="0">
            <a:spAutoFit/>
          </a:bodyPr>
          <a:lstStyle/>
          <a:p>
            <a:r>
              <a:rPr lang="en-US" sz="2400" dirty="0">
                <a:solidFill>
                  <a:schemeClr val="bg1"/>
                </a:solidFill>
              </a:rPr>
              <a:t>to accomplish the desired end by mechanical devices…”</a:t>
            </a:r>
          </a:p>
          <a:p>
            <a:endParaRPr lang="en-US" sz="2000" dirty="0">
              <a:solidFill>
                <a:schemeClr val="bg1"/>
              </a:solidFill>
            </a:endParaRPr>
          </a:p>
          <a:p>
            <a:r>
              <a:rPr lang="en-US" sz="2400" dirty="0">
                <a:solidFill>
                  <a:schemeClr val="bg1"/>
                </a:solidFill>
              </a:rPr>
              <a:t>“a </a:t>
            </a:r>
            <a:r>
              <a:rPr lang="en-US" sz="2400" i="1" dirty="0">
                <a:solidFill>
                  <a:srgbClr val="04DC1A"/>
                </a:solidFill>
              </a:rPr>
              <a:t>complete pneumatic system of automatic instruments</a:t>
            </a:r>
            <a:r>
              <a:rPr lang="en-US" sz="2400" dirty="0">
                <a:solidFill>
                  <a:schemeClr val="bg1"/>
                </a:solidFill>
              </a:rPr>
              <a:t>* had been </a:t>
            </a:r>
          </a:p>
          <a:p>
            <a:r>
              <a:rPr lang="en-US" sz="2400" dirty="0">
                <a:solidFill>
                  <a:schemeClr val="bg1"/>
                </a:solidFill>
              </a:rPr>
              <a:t> worked </a:t>
            </a:r>
            <a:r>
              <a:rPr lang="en-US" sz="2400" dirty="0">
                <a:solidFill>
                  <a:schemeClr val="bg1"/>
                </a:solidFill>
                <a:sym typeface="Wingdings"/>
              </a:rPr>
              <a:t>out and constructed {and} demonstrated for the 1</a:t>
            </a:r>
            <a:r>
              <a:rPr lang="en-US" sz="2400" baseline="30000" dirty="0">
                <a:solidFill>
                  <a:schemeClr val="bg1"/>
                </a:solidFill>
                <a:sym typeface="Wingdings"/>
              </a:rPr>
              <a:t>st</a:t>
            </a:r>
            <a:r>
              <a:rPr lang="en-US" sz="2400" dirty="0">
                <a:solidFill>
                  <a:schemeClr val="bg1"/>
                </a:solidFill>
                <a:sym typeface="Wingdings"/>
              </a:rPr>
              <a:t> time </a:t>
            </a:r>
          </a:p>
          <a:p>
            <a:r>
              <a:rPr lang="en-US" sz="2400" dirty="0">
                <a:solidFill>
                  <a:schemeClr val="bg1"/>
                </a:solidFill>
                <a:sym typeface="Wingdings"/>
              </a:rPr>
              <a:t> practicable for a few observers in the field .”     – D. P. Todd (ApJ, 5, 319)</a:t>
            </a:r>
            <a:endParaRPr lang="en-US" sz="2400" dirty="0">
              <a:solidFill>
                <a:schemeClr val="bg1"/>
              </a:solidFill>
            </a:endParaRPr>
          </a:p>
          <a:p>
            <a:endParaRPr lang="en-US" sz="2000" dirty="0">
              <a:solidFill>
                <a:schemeClr val="bg1"/>
              </a:solidFill>
              <a:sym typeface="Wingdings"/>
            </a:endParaRPr>
          </a:p>
          <a:p>
            <a:r>
              <a:rPr lang="en-US" sz="2400" dirty="0">
                <a:solidFill>
                  <a:schemeClr val="bg1"/>
                </a:solidFill>
                <a:sym typeface="Wingdings"/>
              </a:rPr>
              <a:t> * “The principle of the device was a </a:t>
            </a:r>
            <a:r>
              <a:rPr lang="en-US" sz="2400" dirty="0">
                <a:solidFill>
                  <a:srgbClr val="04DC1A"/>
                </a:solidFill>
                <a:sym typeface="Wingdings"/>
              </a:rPr>
              <a:t>pneumatic commutator </a:t>
            </a:r>
            <a:r>
              <a:rPr lang="en-US" sz="2400" dirty="0">
                <a:solidFill>
                  <a:schemeClr val="bg1"/>
                </a:solidFill>
                <a:sym typeface="Wingdings"/>
              </a:rPr>
              <a:t>which</a:t>
            </a:r>
            <a:br>
              <a:rPr lang="en-US" sz="2400" dirty="0">
                <a:solidFill>
                  <a:schemeClr val="bg1"/>
                </a:solidFill>
                <a:sym typeface="Wingdings"/>
              </a:rPr>
            </a:br>
            <a:r>
              <a:rPr lang="en-US" sz="2400" dirty="0">
                <a:solidFill>
                  <a:schemeClr val="bg1"/>
                </a:solidFill>
                <a:sym typeface="Wingdings"/>
              </a:rPr>
              <a:t>      exercised perfect and automatic control over a score of telescopes</a:t>
            </a:r>
          </a:p>
          <a:p>
            <a:r>
              <a:rPr lang="en-US" sz="2400" dirty="0">
                <a:solidFill>
                  <a:schemeClr val="bg1"/>
                </a:solidFill>
                <a:sym typeface="Wingdings"/>
              </a:rPr>
              <a:t>      and cameras for different purposes.”   – M. T. Bingham (P.A., 33, 631)</a:t>
            </a:r>
            <a:endParaRPr lang="en-US" sz="2400" dirty="0">
              <a:solidFill>
                <a:schemeClr val="bg1"/>
              </a:solidFill>
            </a:endParaRPr>
          </a:p>
        </p:txBody>
      </p:sp>
      <p:sp>
        <p:nvSpPr>
          <p:cNvPr id="6" name="TextBox 5"/>
          <p:cNvSpPr txBox="1"/>
          <p:nvPr/>
        </p:nvSpPr>
        <p:spPr>
          <a:xfrm>
            <a:off x="1" y="19096"/>
            <a:ext cx="6289169" cy="3724097"/>
          </a:xfrm>
          <a:prstGeom prst="rect">
            <a:avLst/>
          </a:prstGeom>
          <a:noFill/>
        </p:spPr>
        <p:txBody>
          <a:bodyPr wrap="square" rtlCol="0">
            <a:spAutoFit/>
          </a:bodyPr>
          <a:lstStyle/>
          <a:p>
            <a:pPr algn="just"/>
            <a:r>
              <a:rPr lang="en-US" sz="3200" dirty="0">
                <a:solidFill>
                  <a:srgbClr val="FFFF00"/>
                </a:solidFill>
              </a:rPr>
              <a:t>Prof. David P. Todd (1855 – 1939)</a:t>
            </a:r>
          </a:p>
          <a:p>
            <a:r>
              <a:rPr lang="en-US" sz="2400" dirty="0">
                <a:solidFill>
                  <a:schemeClr val="bg1"/>
                </a:solidFill>
              </a:rPr>
              <a:t>The “father” of automatic eclipse photography</a:t>
            </a:r>
          </a:p>
          <a:p>
            <a:r>
              <a:rPr lang="en-US" sz="2400" dirty="0">
                <a:solidFill>
                  <a:schemeClr val="bg1"/>
                </a:solidFill>
              </a:rPr>
              <a:t>Inventor of the “Eclipse Commutator”</a:t>
            </a:r>
          </a:p>
          <a:p>
            <a:pPr algn="just">
              <a:lnSpc>
                <a:spcPct val="90000"/>
              </a:lnSpc>
            </a:pPr>
            <a:endParaRPr lang="en-US" sz="1600" dirty="0">
              <a:solidFill>
                <a:schemeClr val="bg1"/>
              </a:solidFill>
            </a:endParaRPr>
          </a:p>
          <a:p>
            <a:pPr algn="just">
              <a:lnSpc>
                <a:spcPct val="90000"/>
              </a:lnSpc>
            </a:pPr>
            <a:r>
              <a:rPr lang="en-US" sz="2400" dirty="0">
                <a:solidFill>
                  <a:schemeClr val="bg1"/>
                </a:solidFill>
              </a:rPr>
              <a:t>In “</a:t>
            </a:r>
            <a:r>
              <a:rPr lang="en-US" sz="2400" u="sng" dirty="0">
                <a:solidFill>
                  <a:schemeClr val="bg1"/>
                </a:solidFill>
              </a:rPr>
              <a:t>Automatic Photography of the Corona</a:t>
            </a:r>
            <a:r>
              <a:rPr lang="en-US" sz="2400" dirty="0">
                <a:solidFill>
                  <a:schemeClr val="bg1"/>
                </a:solidFill>
              </a:rPr>
              <a:t>”, The </a:t>
            </a:r>
          </a:p>
          <a:p>
            <a:pPr algn="just"/>
            <a:r>
              <a:rPr lang="en-US" sz="2400" dirty="0">
                <a:solidFill>
                  <a:schemeClr val="bg1"/>
                </a:solidFill>
              </a:rPr>
              <a:t>Astrophyscial Journal, 5, 319 (1897)</a:t>
            </a:r>
          </a:p>
          <a:p>
            <a:pPr algn="just"/>
            <a:endParaRPr lang="en-US" sz="2000" dirty="0">
              <a:solidFill>
                <a:schemeClr val="bg1"/>
              </a:solidFill>
            </a:endParaRPr>
          </a:p>
          <a:p>
            <a:pPr algn="just"/>
            <a:r>
              <a:rPr lang="en-US" sz="2400" dirty="0">
                <a:solidFill>
                  <a:schemeClr val="bg1"/>
                </a:solidFill>
              </a:rPr>
              <a:t>{regading TSE 1889, West Africa}  </a:t>
            </a:r>
            <a:r>
              <a:rPr lang="en-US" sz="2400" spc="-30" dirty="0">
                <a:solidFill>
                  <a:schemeClr val="bg1"/>
                </a:solidFill>
              </a:rPr>
              <a:t>“</a:t>
            </a:r>
            <a:r>
              <a:rPr lang="en-US" sz="2400" dirty="0">
                <a:solidFill>
                  <a:schemeClr val="bg1"/>
                </a:solidFill>
              </a:rPr>
              <a:t>The operation of 20 or 30 instruments by hand is out of the question, even if human nerves were infallible</a:t>
            </a:r>
            <a:endParaRPr lang="en-US" dirty="0">
              <a:solidFill>
                <a:schemeClr val="bg1"/>
              </a:solidFill>
            </a:endParaRPr>
          </a:p>
        </p:txBody>
      </p:sp>
    </p:spTree>
    <p:extLst>
      <p:ext uri="{BB962C8B-B14F-4D97-AF65-F5344CB8AC3E}">
        <p14:creationId xmlns:p14="http://schemas.microsoft.com/office/powerpoint/2010/main" val="3208154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lartelescop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814" y="14190"/>
            <a:ext cx="3554090" cy="6838249"/>
          </a:xfrm>
          <a:prstGeom prst="rect">
            <a:avLst/>
          </a:prstGeom>
        </p:spPr>
      </p:pic>
      <p:sp>
        <p:nvSpPr>
          <p:cNvPr id="7" name="TextBox 6"/>
          <p:cNvSpPr txBox="1"/>
          <p:nvPr/>
        </p:nvSpPr>
        <p:spPr>
          <a:xfrm>
            <a:off x="0" y="19096"/>
            <a:ext cx="5576814" cy="6832639"/>
          </a:xfrm>
          <a:prstGeom prst="rect">
            <a:avLst/>
          </a:prstGeom>
          <a:noFill/>
        </p:spPr>
        <p:txBody>
          <a:bodyPr wrap="square" rtlCol="0">
            <a:spAutoFit/>
          </a:bodyPr>
          <a:lstStyle/>
          <a:p>
            <a:pPr algn="ctr"/>
            <a:r>
              <a:rPr lang="en-US" sz="2200" b="1" dirty="0">
                <a:solidFill>
                  <a:srgbClr val="FFFF00"/>
                </a:solidFill>
              </a:rPr>
              <a:t>The Pneumatic Commutator and Photographic Battery of Eclipse Instruments</a:t>
            </a:r>
          </a:p>
          <a:p>
            <a:pPr algn="ctr"/>
            <a:r>
              <a:rPr lang="en-US" sz="2200" b="1" dirty="0">
                <a:solidFill>
                  <a:srgbClr val="FFFF00"/>
                </a:solidFill>
                <a:sym typeface="Wingdings"/>
              </a:rPr>
              <a:t>as mounted at Cape Ledo, Africa for TSE 1889</a:t>
            </a:r>
          </a:p>
          <a:p>
            <a:pPr algn="ctr"/>
            <a:endParaRPr lang="en-US" sz="2200" dirty="0">
              <a:solidFill>
                <a:schemeClr val="bg1"/>
              </a:solidFill>
              <a:sym typeface="Wingdings"/>
            </a:endParaRPr>
          </a:p>
          <a:p>
            <a:r>
              <a:rPr lang="en-US" sz="2200" dirty="0">
                <a:solidFill>
                  <a:schemeClr val="bg1"/>
                </a:solidFill>
                <a:sym typeface="Wingdings"/>
              </a:rPr>
              <a:t>• 23 (mostly photographic) instruments</a:t>
            </a:r>
            <a:endParaRPr lang="en-US" dirty="0">
              <a:solidFill>
                <a:schemeClr val="bg1"/>
              </a:solidFill>
              <a:sym typeface="Wingdings"/>
            </a:endParaRPr>
          </a:p>
          <a:p>
            <a:endParaRPr lang="en-US" dirty="0">
              <a:solidFill>
                <a:schemeClr val="bg1"/>
              </a:solidFill>
              <a:sym typeface="Wingdings"/>
            </a:endParaRPr>
          </a:p>
          <a:p>
            <a:r>
              <a:rPr lang="en-US" sz="2200" dirty="0">
                <a:solidFill>
                  <a:schemeClr val="bg1"/>
                </a:solidFill>
                <a:sym typeface="Wingdings"/>
              </a:rPr>
              <a:t>• ALL co-mounted and co-aligned on a single</a:t>
            </a:r>
          </a:p>
          <a:p>
            <a:r>
              <a:rPr lang="en-US" sz="2200" dirty="0">
                <a:solidFill>
                  <a:schemeClr val="bg1"/>
                </a:solidFill>
                <a:sym typeface="Wingdings"/>
              </a:rPr>
              <a:t>   polar axis drive</a:t>
            </a:r>
            <a:endParaRPr lang="en-US" dirty="0">
              <a:solidFill>
                <a:schemeClr val="bg1"/>
              </a:solidFill>
              <a:sym typeface="Wingdings"/>
            </a:endParaRPr>
          </a:p>
          <a:p>
            <a:endParaRPr lang="en-US" dirty="0">
              <a:solidFill>
                <a:schemeClr val="bg1"/>
              </a:solidFill>
              <a:sym typeface="Wingdings"/>
            </a:endParaRPr>
          </a:p>
          <a:p>
            <a:r>
              <a:rPr lang="en-US" sz="2200" dirty="0">
                <a:solidFill>
                  <a:schemeClr val="bg1"/>
                </a:solidFill>
                <a:sym typeface="Wingdings"/>
              </a:rPr>
              <a:t>•  Using punched-paper “music roll” with</a:t>
            </a:r>
          </a:p>
          <a:p>
            <a:r>
              <a:rPr lang="en-US" sz="2200" dirty="0">
                <a:solidFill>
                  <a:schemeClr val="bg1"/>
                </a:solidFill>
                <a:sym typeface="Wingdings"/>
              </a:rPr>
              <a:t>   digital program to control camera shutters, </a:t>
            </a:r>
            <a:br>
              <a:rPr lang="en-US" sz="2200" dirty="0">
                <a:solidFill>
                  <a:schemeClr val="bg1"/>
                </a:solidFill>
                <a:sym typeface="Wingdings"/>
              </a:rPr>
            </a:br>
            <a:r>
              <a:rPr lang="en-US" sz="2200" dirty="0">
                <a:solidFill>
                  <a:schemeClr val="bg1"/>
                </a:solidFill>
                <a:sym typeface="Wingdings"/>
              </a:rPr>
              <a:t>   aperture wheels, plate mechanisms, etc.</a:t>
            </a:r>
            <a:endParaRPr lang="en-US" dirty="0">
              <a:solidFill>
                <a:schemeClr val="bg1"/>
              </a:solidFill>
              <a:sym typeface="Wingdings"/>
            </a:endParaRPr>
          </a:p>
          <a:p>
            <a:endParaRPr lang="en-US" dirty="0">
              <a:solidFill>
                <a:schemeClr val="bg1"/>
              </a:solidFill>
              <a:sym typeface="Wingdings"/>
            </a:endParaRPr>
          </a:p>
          <a:p>
            <a:r>
              <a:rPr lang="en-US" sz="2200" dirty="0">
                <a:solidFill>
                  <a:schemeClr val="bg1"/>
                </a:solidFill>
                <a:sym typeface="Wingdings"/>
              </a:rPr>
              <a:t>• Using player pump-organ and pneumatic   </a:t>
            </a:r>
          </a:p>
          <a:p>
            <a:r>
              <a:rPr lang="en-US" sz="2200" dirty="0">
                <a:solidFill>
                  <a:schemeClr val="bg1"/>
                </a:solidFill>
                <a:sym typeface="Wingdings"/>
              </a:rPr>
              <a:t>   tubes for air pressure delivery and operation</a:t>
            </a:r>
            <a:endParaRPr lang="en-US" dirty="0">
              <a:solidFill>
                <a:schemeClr val="bg1"/>
              </a:solidFill>
              <a:sym typeface="Wingdings"/>
            </a:endParaRPr>
          </a:p>
          <a:p>
            <a:endParaRPr lang="en-US" dirty="0">
              <a:solidFill>
                <a:schemeClr val="bg1"/>
              </a:solidFill>
              <a:sym typeface="Wingdings"/>
            </a:endParaRPr>
          </a:p>
          <a:p>
            <a:r>
              <a:rPr lang="en-US" sz="2200" dirty="0">
                <a:solidFill>
                  <a:schemeClr val="bg1"/>
                </a:solidFill>
                <a:sym typeface="Wingdings"/>
              </a:rPr>
              <a:t>• worked </a:t>
            </a:r>
            <a:r>
              <a:rPr lang="en-US" sz="2200" i="1" dirty="0">
                <a:solidFill>
                  <a:schemeClr val="bg1"/>
                </a:solidFill>
                <a:sym typeface="Wingdings"/>
              </a:rPr>
              <a:t>perfectly</a:t>
            </a:r>
            <a:r>
              <a:rPr lang="en-US" sz="2200" dirty="0">
                <a:solidFill>
                  <a:schemeClr val="bg1"/>
                </a:solidFill>
                <a:sym typeface="Wingdings"/>
              </a:rPr>
              <a:t> – but: “</a:t>
            </a:r>
            <a:r>
              <a:rPr lang="en-US" sz="2400" i="1" dirty="0">
                <a:solidFill>
                  <a:srgbClr val="FF0000"/>
                </a:solidFill>
                <a:sym typeface="Wingdings"/>
              </a:rPr>
              <a:t>unfortunately an accident of the day in the shape of an un-timely cloud precluded totality-pictures”</a:t>
            </a:r>
            <a:endParaRPr lang="en-US" sz="1000" i="1" dirty="0">
              <a:solidFill>
                <a:srgbClr val="FF0000"/>
              </a:solidFill>
              <a:sym typeface="Wingdings"/>
            </a:endParaRPr>
          </a:p>
          <a:p>
            <a:endParaRPr lang="en-US" sz="1000" i="1" dirty="0">
              <a:solidFill>
                <a:srgbClr val="FF0000"/>
              </a:solidFill>
              <a:sym typeface="Wingdings"/>
            </a:endParaRPr>
          </a:p>
          <a:p>
            <a:r>
              <a:rPr lang="en-US" sz="1000" dirty="0">
                <a:solidFill>
                  <a:schemeClr val="bg1"/>
                </a:solidFill>
                <a:sym typeface="Wingdings"/>
              </a:rPr>
              <a:t>                                                                                               </a:t>
            </a:r>
            <a:r>
              <a:rPr lang="en-US" sz="2000" dirty="0">
                <a:solidFill>
                  <a:schemeClr val="bg1"/>
                </a:solidFill>
                <a:sym typeface="Wingdings"/>
              </a:rPr>
              <a:t>– D. P. Todd (ApJ, 5, 319)</a:t>
            </a:r>
            <a:endParaRPr lang="en-US" sz="2400" dirty="0">
              <a:solidFill>
                <a:schemeClr val="bg1"/>
              </a:solidFill>
            </a:endParaRPr>
          </a:p>
        </p:txBody>
      </p:sp>
    </p:spTree>
    <p:extLst>
      <p:ext uri="{BB962C8B-B14F-4D97-AF65-F5344CB8AC3E}">
        <p14:creationId xmlns:p14="http://schemas.microsoft.com/office/powerpoint/2010/main" val="793235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6386" y="0"/>
            <a:ext cx="5407614" cy="6858000"/>
          </a:xfrm>
          <a:prstGeom prst="rect">
            <a:avLst/>
          </a:prstGeom>
        </p:spPr>
      </p:pic>
      <p:sp>
        <p:nvSpPr>
          <p:cNvPr id="6" name="TextBox 5"/>
          <p:cNvSpPr txBox="1"/>
          <p:nvPr/>
        </p:nvSpPr>
        <p:spPr>
          <a:xfrm>
            <a:off x="0" y="19096"/>
            <a:ext cx="3773936" cy="6278641"/>
          </a:xfrm>
          <a:prstGeom prst="rect">
            <a:avLst/>
          </a:prstGeom>
          <a:noFill/>
        </p:spPr>
        <p:txBody>
          <a:bodyPr wrap="none" rtlCol="0">
            <a:spAutoFit/>
          </a:bodyPr>
          <a:lstStyle/>
          <a:p>
            <a:r>
              <a:rPr lang="en-US" sz="2400" dirty="0">
                <a:solidFill>
                  <a:srgbClr val="FFFF00"/>
                </a:solidFill>
              </a:rPr>
              <a:t>Prof. David P. Todd</a:t>
            </a:r>
          </a:p>
          <a:p>
            <a:endParaRPr lang="en-US" dirty="0">
              <a:solidFill>
                <a:schemeClr val="bg1"/>
              </a:solidFill>
            </a:endParaRPr>
          </a:p>
          <a:p>
            <a:r>
              <a:rPr lang="en-US" sz="2400" dirty="0">
                <a:solidFill>
                  <a:schemeClr val="bg1"/>
                </a:solidFill>
              </a:rPr>
              <a:t>• TSE 1896 (Japan):</a:t>
            </a:r>
          </a:p>
          <a:p>
            <a:r>
              <a:rPr lang="en-US" spc="-20" dirty="0">
                <a:solidFill>
                  <a:schemeClr val="bg1"/>
                </a:solidFill>
              </a:rPr>
              <a:t>    </a:t>
            </a:r>
            <a:r>
              <a:rPr lang="en-US" sz="2400" spc="-20" dirty="0">
                <a:solidFill>
                  <a:schemeClr val="bg1"/>
                </a:solidFill>
              </a:rPr>
              <a:t>Pneumatic system replaced </a:t>
            </a:r>
          </a:p>
          <a:p>
            <a:r>
              <a:rPr lang="en-US" sz="2400" spc="-20" dirty="0">
                <a:solidFill>
                  <a:schemeClr val="bg1"/>
                </a:solidFill>
              </a:rPr>
              <a:t>   by electrical. </a:t>
            </a:r>
          </a:p>
          <a:p>
            <a:r>
              <a:rPr lang="en-US" sz="2400" spc="-20" dirty="0">
                <a:solidFill>
                  <a:schemeClr val="bg1"/>
                </a:solidFill>
              </a:rPr>
              <a:t>   Pipes </a:t>
            </a:r>
            <a:r>
              <a:rPr lang="en-US" sz="2400" spc="-20" dirty="0">
                <a:solidFill>
                  <a:schemeClr val="bg1"/>
                </a:solidFill>
                <a:sym typeface="Wingdings"/>
              </a:rPr>
              <a:t> Wires</a:t>
            </a:r>
          </a:p>
          <a:p>
            <a:r>
              <a:rPr lang="en-US" sz="2400" spc="-20" dirty="0">
                <a:solidFill>
                  <a:schemeClr val="bg1"/>
                </a:solidFill>
                <a:sym typeface="Wingdings"/>
              </a:rPr>
              <a:t>   Valves  Relays/Actuators</a:t>
            </a:r>
          </a:p>
          <a:p>
            <a:endParaRPr lang="en-US" sz="2400" spc="-20" dirty="0">
              <a:solidFill>
                <a:schemeClr val="bg1"/>
              </a:solidFill>
              <a:sym typeface="Wingdings"/>
            </a:endParaRPr>
          </a:p>
          <a:p>
            <a:r>
              <a:rPr lang="en-US" sz="2400" spc="-20" dirty="0">
                <a:solidFill>
                  <a:schemeClr val="bg1"/>
                </a:solidFill>
                <a:sym typeface="Wingdings"/>
              </a:rPr>
              <a:t>   Simplified construction</a:t>
            </a:r>
          </a:p>
          <a:p>
            <a:r>
              <a:rPr lang="en-US" sz="2400" spc="-20" dirty="0">
                <a:solidFill>
                  <a:schemeClr val="bg1"/>
                </a:solidFill>
                <a:sym typeface="Wingdings"/>
              </a:rPr>
              <a:t>                       and operation.</a:t>
            </a:r>
          </a:p>
          <a:p>
            <a:endParaRPr lang="en-US" sz="2400" spc="-20" dirty="0">
              <a:solidFill>
                <a:schemeClr val="bg1"/>
              </a:solidFill>
              <a:sym typeface="Wingdings"/>
            </a:endParaRPr>
          </a:p>
          <a:p>
            <a:r>
              <a:rPr lang="en-US" sz="2400" spc="-20" dirty="0">
                <a:solidFill>
                  <a:schemeClr val="bg1"/>
                </a:solidFill>
                <a:sym typeface="Wingdings"/>
              </a:rPr>
              <a:t>“</a:t>
            </a:r>
            <a:r>
              <a:rPr lang="en-US" sz="2400" i="1" spc="-20" dirty="0">
                <a:solidFill>
                  <a:schemeClr val="bg1"/>
                </a:solidFill>
                <a:sym typeface="Wingdings"/>
              </a:rPr>
              <a:t>perfectly competent to op-</a:t>
            </a:r>
            <a:br>
              <a:rPr lang="en-US" sz="2400" i="1" spc="-20" dirty="0">
                <a:solidFill>
                  <a:schemeClr val="bg1"/>
                </a:solidFill>
                <a:sym typeface="Wingdings"/>
              </a:rPr>
            </a:br>
            <a:r>
              <a:rPr lang="en-US" sz="2400" i="1" spc="-20" dirty="0">
                <a:solidFill>
                  <a:schemeClr val="bg1"/>
                </a:solidFill>
                <a:sym typeface="Wingdings"/>
              </a:rPr>
              <a:t>erate any number of eclipse</a:t>
            </a:r>
          </a:p>
          <a:p>
            <a:r>
              <a:rPr lang="en-US" sz="2400" i="1" spc="-20" dirty="0">
                <a:solidFill>
                  <a:schemeClr val="bg1"/>
                </a:solidFill>
                <a:sym typeface="Wingdings"/>
              </a:rPr>
              <a:t>Instruments… accurately, </a:t>
            </a:r>
          </a:p>
          <a:p>
            <a:r>
              <a:rPr lang="en-US" sz="2400" i="1" spc="-20" dirty="0">
                <a:solidFill>
                  <a:schemeClr val="bg1"/>
                </a:solidFill>
                <a:sym typeface="Wingdings"/>
              </a:rPr>
              <a:t>positively &amp; </a:t>
            </a:r>
            <a:r>
              <a:rPr lang="en-US" sz="2400" i="1" u="sng" spc="-20" dirty="0">
                <a:solidFill>
                  <a:schemeClr val="bg1"/>
                </a:solidFill>
                <a:sym typeface="Wingdings"/>
              </a:rPr>
              <a:t>makes a time</a:t>
            </a:r>
          </a:p>
          <a:p>
            <a:r>
              <a:rPr lang="en-US" sz="2400" i="1" u="sng" spc="-20" dirty="0">
                <a:solidFill>
                  <a:schemeClr val="bg1"/>
                </a:solidFill>
                <a:sym typeface="Wingdings"/>
              </a:rPr>
              <a:t>record</a:t>
            </a:r>
            <a:r>
              <a:rPr lang="en-US" sz="2400" i="1" spc="-20" dirty="0">
                <a:solidFill>
                  <a:schemeClr val="bg1"/>
                </a:solidFill>
                <a:sym typeface="Wingdings"/>
              </a:rPr>
              <a:t> of every automated </a:t>
            </a:r>
          </a:p>
          <a:p>
            <a:r>
              <a:rPr lang="en-US" sz="2400" i="1" spc="-20" dirty="0">
                <a:solidFill>
                  <a:schemeClr val="bg1"/>
                </a:solidFill>
                <a:sym typeface="Wingdings"/>
              </a:rPr>
              <a:t>movement.</a:t>
            </a:r>
            <a:r>
              <a:rPr lang="en-US" sz="2400" spc="-20" dirty="0">
                <a:solidFill>
                  <a:schemeClr val="bg1"/>
                </a:solidFill>
                <a:sym typeface="Wingdings"/>
              </a:rPr>
              <a:t>”</a:t>
            </a:r>
          </a:p>
        </p:txBody>
      </p:sp>
    </p:spTree>
    <p:extLst>
      <p:ext uri="{BB962C8B-B14F-4D97-AF65-F5344CB8AC3E}">
        <p14:creationId xmlns:p14="http://schemas.microsoft.com/office/powerpoint/2010/main" val="11292428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9096"/>
            <a:ext cx="9144000" cy="1514261"/>
          </a:xfrm>
          <a:prstGeom prst="rect">
            <a:avLst/>
          </a:prstGeom>
          <a:noFill/>
        </p:spPr>
        <p:txBody>
          <a:bodyPr wrap="square" rtlCol="0">
            <a:spAutoFit/>
          </a:bodyPr>
          <a:lstStyle/>
          <a:p>
            <a:pPr algn="ctr"/>
            <a:r>
              <a:rPr lang="en-US" sz="2400" spc="-10" dirty="0">
                <a:solidFill>
                  <a:srgbClr val="FFFF00"/>
                </a:solidFill>
              </a:rPr>
              <a:t>TSE 1901 (6m 20s; Sinkep) and the Mechanical Commutator</a:t>
            </a:r>
            <a:endParaRPr lang="en-US" sz="1000" spc="-10" dirty="0">
              <a:solidFill>
                <a:srgbClr val="FFFF00"/>
              </a:solidFill>
            </a:endParaRPr>
          </a:p>
          <a:p>
            <a:endParaRPr lang="en-US" sz="1000" dirty="0">
              <a:solidFill>
                <a:schemeClr val="bg1"/>
              </a:solidFill>
            </a:endParaRPr>
          </a:p>
          <a:p>
            <a:pPr>
              <a:lnSpc>
                <a:spcPct val="80000"/>
              </a:lnSpc>
            </a:pPr>
            <a:r>
              <a:rPr lang="en-US" sz="2400" dirty="0">
                <a:solidFill>
                  <a:schemeClr val="bg1"/>
                </a:solidFill>
              </a:rPr>
              <a:t>“The Amherst Eclipse Expedition… of 1901 led  rather unexpectedly to the devising and construction of a modified type of commutator for operating eclipse instruments automatically.”</a:t>
            </a:r>
            <a:endParaRPr lang="en-US" sz="2400" spc="-20" dirty="0">
              <a:solidFill>
                <a:schemeClr val="bg1"/>
              </a:solidFill>
            </a:endParaRPr>
          </a:p>
        </p:txBody>
      </p:sp>
      <p:pic>
        <p:nvPicPr>
          <p:cNvPr id="3" name="Picture 2" descr="com.jp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00473"/>
            <a:ext cx="3622871" cy="2852928"/>
          </a:xfrm>
          <a:prstGeom prst="rect">
            <a:avLst/>
          </a:prstGeom>
        </p:spPr>
      </p:pic>
      <p:pic>
        <p:nvPicPr>
          <p:cNvPr id="4" name="Picture 3" descr="com.jp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012" y="4608274"/>
            <a:ext cx="5468089" cy="1199996"/>
          </a:xfrm>
          <a:prstGeom prst="rect">
            <a:avLst/>
          </a:prstGeom>
        </p:spPr>
      </p:pic>
      <p:pic>
        <p:nvPicPr>
          <p:cNvPr id="7" name="Picture 6" descr="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3357"/>
            <a:ext cx="9144000" cy="712177"/>
          </a:xfrm>
          <a:prstGeom prst="rect">
            <a:avLst/>
          </a:prstGeom>
        </p:spPr>
      </p:pic>
      <p:pic>
        <p:nvPicPr>
          <p:cNvPr id="8" name="Picture 7" descr="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 y="2227392"/>
            <a:ext cx="9144000" cy="1723292"/>
          </a:xfrm>
          <a:prstGeom prst="rect">
            <a:avLst/>
          </a:prstGeom>
        </p:spPr>
      </p:pic>
      <p:sp>
        <p:nvSpPr>
          <p:cNvPr id="9" name="TextBox 8"/>
          <p:cNvSpPr txBox="1"/>
          <p:nvPr/>
        </p:nvSpPr>
        <p:spPr>
          <a:xfrm>
            <a:off x="6186005" y="6213928"/>
            <a:ext cx="2923096" cy="461665"/>
          </a:xfrm>
          <a:prstGeom prst="rect">
            <a:avLst/>
          </a:prstGeom>
          <a:noFill/>
        </p:spPr>
        <p:txBody>
          <a:bodyPr wrap="none" rtlCol="0">
            <a:spAutoFit/>
          </a:bodyPr>
          <a:lstStyle/>
          <a:p>
            <a:r>
              <a:rPr lang="en-US" sz="2400" dirty="0">
                <a:solidFill>
                  <a:schemeClr val="bg1"/>
                </a:solidFill>
              </a:rPr>
              <a:t>- JBAA, 12, 169 (1902)  </a:t>
            </a:r>
          </a:p>
        </p:txBody>
      </p:sp>
      <p:sp>
        <p:nvSpPr>
          <p:cNvPr id="2" name="Rectangle 1"/>
          <p:cNvSpPr/>
          <p:nvPr/>
        </p:nvSpPr>
        <p:spPr>
          <a:xfrm>
            <a:off x="-9074" y="2245534"/>
            <a:ext cx="9118175" cy="721648"/>
          </a:xfrm>
          <a:prstGeom prst="rect">
            <a:avLst/>
          </a:prstGeom>
          <a:solidFill>
            <a:srgbClr val="04DC1A">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9074" y="2967182"/>
            <a:ext cx="2779983" cy="300182"/>
          </a:xfrm>
          <a:prstGeom prst="rect">
            <a:avLst/>
          </a:prstGeom>
          <a:solidFill>
            <a:srgbClr val="04DC1A">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641012" y="4608274"/>
            <a:ext cx="5468089" cy="252362"/>
          </a:xfrm>
          <a:prstGeom prst="rect">
            <a:avLst/>
          </a:prstGeom>
          <a:solidFill>
            <a:srgbClr val="04DC1A">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731001" y="4860636"/>
            <a:ext cx="854364" cy="182880"/>
          </a:xfrm>
          <a:prstGeom prst="rect">
            <a:avLst/>
          </a:prstGeom>
          <a:solidFill>
            <a:srgbClr val="04DC1A">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3641011" y="5403273"/>
            <a:ext cx="5468089" cy="404997"/>
          </a:xfrm>
          <a:prstGeom prst="rect">
            <a:avLst/>
          </a:prstGeom>
          <a:solidFill>
            <a:srgbClr val="04DC1A">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10174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9096"/>
            <a:ext cx="9144000" cy="2492990"/>
          </a:xfrm>
          <a:prstGeom prst="rect">
            <a:avLst/>
          </a:prstGeom>
          <a:noFill/>
        </p:spPr>
        <p:txBody>
          <a:bodyPr wrap="square" rtlCol="0">
            <a:spAutoFit/>
          </a:bodyPr>
          <a:lstStyle/>
          <a:p>
            <a:r>
              <a:rPr lang="en-US" sz="2400" dirty="0">
                <a:solidFill>
                  <a:srgbClr val="FFFF00"/>
                </a:solidFill>
              </a:rPr>
              <a:t>Prof. David P. Todd</a:t>
            </a:r>
          </a:p>
          <a:p>
            <a:endParaRPr lang="en-US" sz="1200" spc="-20" dirty="0">
              <a:solidFill>
                <a:schemeClr val="bg1"/>
              </a:solidFill>
            </a:endParaRPr>
          </a:p>
          <a:p>
            <a:pPr algn="just"/>
            <a:r>
              <a:rPr lang="en-US" sz="2400" dirty="0">
                <a:solidFill>
                  <a:schemeClr val="bg1"/>
                </a:solidFill>
              </a:rPr>
              <a:t>“Fifty years have now elapsed since the Sun’s corona was first  daguerreotyped… it {is} an open question whether … wet-plate pictures of  the  corona will ever be surpassed … except by the adoption of some device for reducing the actinic effect of the innermost corona.”</a:t>
            </a:r>
          </a:p>
          <a:p>
            <a:pPr algn="just"/>
            <a:r>
              <a:rPr lang="en-US" sz="2400" spc="-20" dirty="0">
                <a:solidFill>
                  <a:schemeClr val="bg1"/>
                </a:solidFill>
              </a:rPr>
              <a:t>                                                                                         – MNRAS, 61, 531 (1901)</a:t>
            </a:r>
          </a:p>
        </p:txBody>
      </p:sp>
      <p:grpSp>
        <p:nvGrpSpPr>
          <p:cNvPr id="3" name="Group 2"/>
          <p:cNvGrpSpPr/>
          <p:nvPr/>
        </p:nvGrpSpPr>
        <p:grpSpPr>
          <a:xfrm>
            <a:off x="0" y="2357059"/>
            <a:ext cx="9033328" cy="4484472"/>
            <a:chOff x="0" y="2357059"/>
            <a:chExt cx="9033328" cy="4484472"/>
          </a:xfrm>
        </p:grpSpPr>
        <p:sp>
          <p:nvSpPr>
            <p:cNvPr id="2" name="TextBox 1"/>
            <p:cNvSpPr txBox="1"/>
            <p:nvPr/>
          </p:nvSpPr>
          <p:spPr>
            <a:xfrm>
              <a:off x="0" y="2357059"/>
              <a:ext cx="4359375" cy="3970318"/>
            </a:xfrm>
            <a:prstGeom prst="rect">
              <a:avLst/>
            </a:prstGeom>
            <a:noFill/>
          </p:spPr>
          <p:txBody>
            <a:bodyPr wrap="square" rtlCol="0">
              <a:spAutoFit/>
            </a:bodyPr>
            <a:lstStyle/>
            <a:p>
              <a:r>
                <a:rPr lang="en-US" sz="2400" dirty="0">
                  <a:solidFill>
                    <a:srgbClr val="04DC1A"/>
                  </a:solidFill>
                </a:rPr>
                <a:t>TODAY (163 years since…):</a:t>
              </a:r>
            </a:p>
            <a:p>
              <a:endParaRPr lang="en-US" sz="1200" dirty="0">
                <a:solidFill>
                  <a:srgbClr val="04DC1A"/>
                </a:solidFill>
              </a:endParaRPr>
            </a:p>
            <a:p>
              <a:r>
                <a:rPr lang="en-US" sz="2400" dirty="0">
                  <a:solidFill>
                    <a:srgbClr val="04DC1A"/>
                  </a:solidFill>
                </a:rPr>
                <a:t>• High Dynamic Range</a:t>
              </a:r>
            </a:p>
            <a:p>
              <a:r>
                <a:rPr lang="en-US" sz="2400" dirty="0">
                  <a:solidFill>
                    <a:srgbClr val="04DC1A"/>
                  </a:solidFill>
                </a:rPr>
                <a:t>   Imaging with Electro-</a:t>
              </a:r>
            </a:p>
            <a:p>
              <a:r>
                <a:rPr lang="en-US" sz="2400" dirty="0">
                  <a:solidFill>
                    <a:srgbClr val="04DC1A"/>
                  </a:solidFill>
                </a:rPr>
                <a:t>   Optical Detectors.</a:t>
              </a:r>
            </a:p>
            <a:p>
              <a:endParaRPr lang="en-US" sz="1200" dirty="0">
                <a:solidFill>
                  <a:srgbClr val="04DC1A"/>
                </a:solidFill>
              </a:endParaRPr>
            </a:p>
            <a:p>
              <a:r>
                <a:rPr lang="en-US" sz="2400" dirty="0">
                  <a:solidFill>
                    <a:srgbClr val="04DC1A"/>
                  </a:solidFill>
                </a:rPr>
                <a:t>• Digital Image Combination</a:t>
              </a:r>
            </a:p>
            <a:p>
              <a:r>
                <a:rPr lang="en-US" sz="2400" dirty="0">
                  <a:solidFill>
                    <a:srgbClr val="04DC1A"/>
                  </a:solidFill>
                </a:rPr>
                <a:t>   for High Signal-to-Noise</a:t>
              </a:r>
            </a:p>
            <a:p>
              <a:r>
                <a:rPr lang="en-US" sz="2400" dirty="0">
                  <a:solidFill>
                    <a:srgbClr val="04DC1A"/>
                  </a:solidFill>
                </a:rPr>
                <a:t>   Recovery</a:t>
              </a:r>
            </a:p>
            <a:p>
              <a:endParaRPr lang="en-US" sz="1200" dirty="0">
                <a:solidFill>
                  <a:srgbClr val="04DC1A"/>
                </a:solidFill>
              </a:endParaRPr>
            </a:p>
            <a:p>
              <a:r>
                <a:rPr lang="en-US" sz="2400" dirty="0">
                  <a:solidFill>
                    <a:srgbClr val="04DC1A"/>
                  </a:solidFill>
                </a:rPr>
                <a:t>• Numerical Spatial-Filtering</a:t>
              </a:r>
            </a:p>
            <a:p>
              <a:r>
                <a:rPr lang="en-US" sz="2400" dirty="0">
                  <a:solidFill>
                    <a:srgbClr val="04DC1A"/>
                  </a:solidFill>
                </a:rPr>
                <a:t>   in  Image Post-Processing</a:t>
              </a:r>
            </a:p>
          </p:txBody>
        </p:sp>
        <p:sp>
          <p:nvSpPr>
            <p:cNvPr id="5" name="TextBox 4"/>
            <p:cNvSpPr txBox="1"/>
            <p:nvPr/>
          </p:nvSpPr>
          <p:spPr>
            <a:xfrm>
              <a:off x="4244537" y="6441421"/>
              <a:ext cx="4788791" cy="400110"/>
            </a:xfrm>
            <a:prstGeom prst="rect">
              <a:avLst/>
            </a:prstGeom>
            <a:noFill/>
          </p:spPr>
          <p:txBody>
            <a:bodyPr wrap="none" rtlCol="0">
              <a:spAutoFit/>
            </a:bodyPr>
            <a:lstStyle/>
            <a:p>
              <a:r>
                <a:rPr lang="en-US" sz="2000" dirty="0">
                  <a:solidFill>
                    <a:schemeClr val="bg1"/>
                  </a:solidFill>
                </a:rPr>
                <a:t>E.g., TSE 2013, M. Druckmuller, M2V Project </a:t>
              </a:r>
            </a:p>
          </p:txBody>
        </p:sp>
        <p:pic>
          <p:nvPicPr>
            <p:cNvPr id="7" name="Picture 6" descr="md.jp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038" y="2604397"/>
              <a:ext cx="4770690" cy="3771900"/>
            </a:xfrm>
            <a:prstGeom prst="rect">
              <a:avLst/>
            </a:prstGeom>
          </p:spPr>
        </p:pic>
      </p:grpSp>
    </p:spTree>
    <p:extLst>
      <p:ext uri="{BB962C8B-B14F-4D97-AF65-F5344CB8AC3E}">
        <p14:creationId xmlns:p14="http://schemas.microsoft.com/office/powerpoint/2010/main" val="3061910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57059"/>
            <a:ext cx="4359375" cy="4339650"/>
          </a:xfrm>
          <a:prstGeom prst="rect">
            <a:avLst/>
          </a:prstGeom>
          <a:noFill/>
        </p:spPr>
        <p:txBody>
          <a:bodyPr wrap="square" rtlCol="0">
            <a:spAutoFit/>
          </a:bodyPr>
          <a:lstStyle/>
          <a:p>
            <a:r>
              <a:rPr lang="en-US" sz="2400" dirty="0">
                <a:solidFill>
                  <a:srgbClr val="04DC1A"/>
                </a:solidFill>
              </a:rPr>
              <a:t>Circa 1970 – 1990 (film imaging):</a:t>
            </a:r>
          </a:p>
          <a:p>
            <a:endParaRPr lang="en-US" sz="1200" dirty="0">
              <a:solidFill>
                <a:srgbClr val="04DC1A"/>
              </a:solidFill>
            </a:endParaRPr>
          </a:p>
          <a:p>
            <a:r>
              <a:rPr lang="en-US" sz="2400" dirty="0">
                <a:solidFill>
                  <a:srgbClr val="04DC1A"/>
                </a:solidFill>
              </a:rPr>
              <a:t>• Radial deposition</a:t>
            </a:r>
            <a:br>
              <a:rPr lang="en-US" sz="2400" dirty="0">
                <a:solidFill>
                  <a:srgbClr val="04DC1A"/>
                </a:solidFill>
              </a:rPr>
            </a:br>
            <a:r>
              <a:rPr lang="en-US" sz="2400" dirty="0">
                <a:solidFill>
                  <a:srgbClr val="04DC1A"/>
                </a:solidFill>
              </a:rPr>
              <a:t>   on glass substrate </a:t>
            </a:r>
          </a:p>
          <a:p>
            <a:r>
              <a:rPr lang="en-US" sz="2400" dirty="0">
                <a:solidFill>
                  <a:srgbClr val="04DC1A"/>
                </a:solidFill>
              </a:rPr>
              <a:t>   filters</a:t>
            </a:r>
          </a:p>
          <a:p>
            <a:endParaRPr lang="en-US" sz="1200" dirty="0">
              <a:solidFill>
                <a:srgbClr val="04DC1A"/>
              </a:solidFill>
            </a:endParaRPr>
          </a:p>
          <a:p>
            <a:r>
              <a:rPr lang="en-US" sz="2400" dirty="0">
                <a:solidFill>
                  <a:srgbClr val="04DC1A"/>
                </a:solidFill>
              </a:rPr>
              <a:t>• Transmissivity </a:t>
            </a:r>
          </a:p>
          <a:p>
            <a:r>
              <a:rPr lang="en-US" sz="2400" dirty="0">
                <a:solidFill>
                  <a:srgbClr val="04DC1A"/>
                </a:solidFill>
              </a:rPr>
              <a:t>   matching average </a:t>
            </a:r>
          </a:p>
          <a:p>
            <a:r>
              <a:rPr lang="en-US" sz="2400" dirty="0">
                <a:solidFill>
                  <a:srgbClr val="04DC1A"/>
                </a:solidFill>
              </a:rPr>
              <a:t>   coronal radial</a:t>
            </a:r>
          </a:p>
          <a:p>
            <a:r>
              <a:rPr lang="en-US" sz="2400" dirty="0">
                <a:solidFill>
                  <a:srgbClr val="04DC1A"/>
                </a:solidFill>
              </a:rPr>
              <a:t>   brightness profiles</a:t>
            </a:r>
          </a:p>
          <a:p>
            <a:endParaRPr lang="en-US" sz="1200" dirty="0">
              <a:solidFill>
                <a:srgbClr val="04DC1A"/>
              </a:solidFill>
            </a:endParaRPr>
          </a:p>
          <a:p>
            <a:r>
              <a:rPr lang="en-US" sz="2400" dirty="0">
                <a:solidFill>
                  <a:srgbClr val="04DC1A"/>
                </a:solidFill>
              </a:rPr>
              <a:t>• Mounted in</a:t>
            </a:r>
          </a:p>
          <a:p>
            <a:r>
              <a:rPr lang="en-US" sz="2400" dirty="0">
                <a:solidFill>
                  <a:srgbClr val="04DC1A"/>
                </a:solidFill>
              </a:rPr>
              <a:t>    image plane</a:t>
            </a:r>
          </a:p>
        </p:txBody>
      </p:sp>
      <p:sp>
        <p:nvSpPr>
          <p:cNvPr id="5" name="TextBox 4"/>
          <p:cNvSpPr txBox="1"/>
          <p:nvPr/>
        </p:nvSpPr>
        <p:spPr>
          <a:xfrm>
            <a:off x="5214317" y="6441421"/>
            <a:ext cx="3724923" cy="400110"/>
          </a:xfrm>
          <a:prstGeom prst="rect">
            <a:avLst/>
          </a:prstGeom>
          <a:noFill/>
        </p:spPr>
        <p:txBody>
          <a:bodyPr wrap="none" rtlCol="0">
            <a:spAutoFit/>
          </a:bodyPr>
          <a:lstStyle/>
          <a:p>
            <a:r>
              <a:rPr lang="en-US" sz="2000" dirty="0">
                <a:solidFill>
                  <a:schemeClr val="bg1"/>
                </a:solidFill>
              </a:rPr>
              <a:t>E.g., TSE 1999, W. Carols &amp; J. Kern</a:t>
            </a:r>
          </a:p>
        </p:txBody>
      </p:sp>
      <p:pic>
        <p:nvPicPr>
          <p:cNvPr id="8" name="Picture 7"/>
          <p:cNvPicPr preferRelativeResize="0">
            <a:picLocks noChangeAspect="1"/>
          </p:cNvPicPr>
          <p:nvPr/>
        </p:nvPicPr>
        <p:blipFill>
          <a:blip r:embed="rId3"/>
          <a:stretch>
            <a:fillRect/>
          </a:stretch>
        </p:blipFill>
        <p:spPr>
          <a:xfrm>
            <a:off x="4949645" y="2908516"/>
            <a:ext cx="4189367" cy="3531870"/>
          </a:xfrm>
          <a:prstGeom prst="rect">
            <a:avLst/>
          </a:prstGeom>
        </p:spPr>
      </p:pic>
      <p:pic>
        <p:nvPicPr>
          <p:cNvPr id="9" name="Picture 8"/>
          <p:cNvPicPr>
            <a:picLocks noChangeAspect="1"/>
          </p:cNvPicPr>
          <p:nvPr/>
        </p:nvPicPr>
        <p:blipFill>
          <a:blip r:embed="rId4"/>
          <a:stretch>
            <a:fillRect/>
          </a:stretch>
        </p:blipFill>
        <p:spPr>
          <a:xfrm>
            <a:off x="2612820" y="2826938"/>
            <a:ext cx="2286000" cy="1800030"/>
          </a:xfrm>
          <a:prstGeom prst="rect">
            <a:avLst/>
          </a:prstGeom>
        </p:spPr>
      </p:pic>
      <p:pic>
        <p:nvPicPr>
          <p:cNvPr id="3" name="Picture 2" descr="j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820" y="4689764"/>
            <a:ext cx="2286000" cy="1860176"/>
          </a:xfrm>
          <a:prstGeom prst="rect">
            <a:avLst/>
          </a:prstGeom>
        </p:spPr>
      </p:pic>
      <p:sp>
        <p:nvSpPr>
          <p:cNvPr id="10" name="TextBox 9"/>
          <p:cNvSpPr txBox="1"/>
          <p:nvPr/>
        </p:nvSpPr>
        <p:spPr>
          <a:xfrm>
            <a:off x="0" y="19096"/>
            <a:ext cx="9144000" cy="2492990"/>
          </a:xfrm>
          <a:prstGeom prst="rect">
            <a:avLst/>
          </a:prstGeom>
          <a:noFill/>
        </p:spPr>
        <p:txBody>
          <a:bodyPr wrap="square" rtlCol="0">
            <a:spAutoFit/>
          </a:bodyPr>
          <a:lstStyle/>
          <a:p>
            <a:r>
              <a:rPr lang="en-US" sz="2400" dirty="0">
                <a:solidFill>
                  <a:srgbClr val="FFFF00"/>
                </a:solidFill>
              </a:rPr>
              <a:t>Prof. David P. Todd</a:t>
            </a:r>
          </a:p>
          <a:p>
            <a:endParaRPr lang="en-US" sz="1200" spc="-20" dirty="0">
              <a:solidFill>
                <a:schemeClr val="bg1"/>
              </a:solidFill>
            </a:endParaRPr>
          </a:p>
          <a:p>
            <a:pPr algn="just"/>
            <a:r>
              <a:rPr lang="en-US" sz="2400" dirty="0">
                <a:solidFill>
                  <a:schemeClr val="bg1"/>
                </a:solidFill>
              </a:rPr>
              <a:t>“Fifty years have now elapsed since the Sun’s corona was first  daguerreotyped… it {is} an open question whether … wet-plate pictures of  the  corona will ever be surpassed … except by the adoption of some device for reducing the actinic effect of the innermost corona.”</a:t>
            </a:r>
          </a:p>
          <a:p>
            <a:pPr algn="just"/>
            <a:r>
              <a:rPr lang="en-US" sz="2400" spc="-20" dirty="0">
                <a:solidFill>
                  <a:schemeClr val="bg1"/>
                </a:solidFill>
              </a:rPr>
              <a:t>                                                                                         – MNRAS, 61, 531 (1901)</a:t>
            </a:r>
          </a:p>
        </p:txBody>
      </p:sp>
    </p:spTree>
    <p:extLst>
      <p:ext uri="{BB962C8B-B14F-4D97-AF65-F5344CB8AC3E}">
        <p14:creationId xmlns:p14="http://schemas.microsoft.com/office/powerpoint/2010/main" val="38254074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9096"/>
            <a:ext cx="6097935" cy="6647973"/>
          </a:xfrm>
          <a:prstGeom prst="rect">
            <a:avLst/>
          </a:prstGeom>
          <a:noFill/>
        </p:spPr>
        <p:txBody>
          <a:bodyPr wrap="none" rtlCol="0">
            <a:spAutoFit/>
          </a:bodyPr>
          <a:lstStyle/>
          <a:p>
            <a:r>
              <a:rPr lang="en-US" sz="2400" dirty="0">
                <a:solidFill>
                  <a:srgbClr val="FFFF00"/>
                </a:solidFill>
              </a:rPr>
              <a:t>Prof. David P. Todd</a:t>
            </a:r>
          </a:p>
          <a:p>
            <a:endParaRPr lang="en-US" dirty="0">
              <a:solidFill>
                <a:schemeClr val="bg1"/>
              </a:solidFill>
            </a:endParaRPr>
          </a:p>
          <a:p>
            <a:r>
              <a:rPr lang="en-US" sz="2400" dirty="0">
                <a:solidFill>
                  <a:schemeClr val="bg1"/>
                </a:solidFill>
              </a:rPr>
              <a:t>• Also, designed the 1</a:t>
            </a:r>
            <a:r>
              <a:rPr lang="en-US" sz="2400" baseline="30000" dirty="0">
                <a:solidFill>
                  <a:schemeClr val="bg1"/>
                </a:solidFill>
              </a:rPr>
              <a:t>st</a:t>
            </a:r>
            <a:r>
              <a:rPr lang="en-US" sz="2400" dirty="0">
                <a:solidFill>
                  <a:schemeClr val="bg1"/>
                </a:solidFill>
              </a:rPr>
              <a:t> radial gradient </a:t>
            </a:r>
          </a:p>
          <a:p>
            <a:r>
              <a:rPr lang="en-US" sz="2400" dirty="0">
                <a:solidFill>
                  <a:schemeClr val="bg1"/>
                </a:solidFill>
              </a:rPr>
              <a:t>   (focal plane) “</a:t>
            </a:r>
            <a:r>
              <a:rPr lang="en-US" sz="2400" spc="-20" dirty="0">
                <a:solidFill>
                  <a:schemeClr val="bg1"/>
                </a:solidFill>
              </a:rPr>
              <a:t>filter”!</a:t>
            </a:r>
          </a:p>
          <a:p>
            <a:endParaRPr lang="en-US" sz="2400" spc="-20" dirty="0">
              <a:solidFill>
                <a:schemeClr val="bg1"/>
              </a:solidFill>
            </a:endParaRPr>
          </a:p>
          <a:p>
            <a:r>
              <a:rPr lang="en-US" sz="2400" spc="-20" dirty="0">
                <a:solidFill>
                  <a:schemeClr val="bg1"/>
                </a:solidFill>
              </a:rPr>
              <a:t>“On a Modified Form of the Revolving Occulter</a:t>
            </a:r>
          </a:p>
          <a:p>
            <a:r>
              <a:rPr lang="en-US" sz="2400" spc="-20" dirty="0">
                <a:solidFill>
                  <a:schemeClr val="bg1"/>
                </a:solidFill>
              </a:rPr>
              <a:t>  for Adapting the Exposure of the Sun’s Corona</a:t>
            </a:r>
          </a:p>
          <a:p>
            <a:r>
              <a:rPr lang="en-US" sz="2400" spc="-20" dirty="0">
                <a:solidFill>
                  <a:schemeClr val="bg1"/>
                </a:solidFill>
              </a:rPr>
              <a:t>  to it’s Actinic Intensity at All Distances from</a:t>
            </a:r>
          </a:p>
          <a:p>
            <a:r>
              <a:rPr lang="en-US" sz="2400" spc="-20" dirty="0">
                <a:solidFill>
                  <a:schemeClr val="bg1"/>
                </a:solidFill>
              </a:rPr>
              <a:t>  the Moon’s Limb.”</a:t>
            </a:r>
          </a:p>
          <a:p>
            <a:endParaRPr lang="en-US" sz="2400" spc="-20" dirty="0">
              <a:solidFill>
                <a:schemeClr val="bg1"/>
              </a:solidFill>
            </a:endParaRPr>
          </a:p>
          <a:p>
            <a:r>
              <a:rPr lang="en-US" sz="2400" spc="-20" dirty="0">
                <a:solidFill>
                  <a:schemeClr val="bg1"/>
                </a:solidFill>
              </a:rPr>
              <a:t>                                        – MNRAS, 61, 531 (1901)</a:t>
            </a:r>
          </a:p>
          <a:p>
            <a:endParaRPr lang="en-US" sz="2400" spc="-20" dirty="0">
              <a:solidFill>
                <a:schemeClr val="bg1"/>
              </a:solidFill>
            </a:endParaRPr>
          </a:p>
          <a:p>
            <a:r>
              <a:rPr lang="en-US" sz="2400" spc="-20" dirty="0">
                <a:solidFill>
                  <a:schemeClr val="bg1"/>
                </a:solidFill>
              </a:rPr>
              <a:t>“Fifty years have now elapsed since the Sun’s</a:t>
            </a:r>
          </a:p>
          <a:p>
            <a:r>
              <a:rPr lang="en-US" sz="2400" spc="-20" dirty="0">
                <a:solidFill>
                  <a:schemeClr val="bg1"/>
                </a:solidFill>
              </a:rPr>
              <a:t>  corona was first daguerreotyped… it {is} an</a:t>
            </a:r>
          </a:p>
          <a:p>
            <a:r>
              <a:rPr lang="en-US" sz="2400" spc="-20" dirty="0">
                <a:solidFill>
                  <a:schemeClr val="bg1"/>
                </a:solidFill>
              </a:rPr>
              <a:t>  open question whether … wet-plate pictures of</a:t>
            </a:r>
          </a:p>
          <a:p>
            <a:r>
              <a:rPr lang="en-US" sz="2400" spc="-20" dirty="0">
                <a:solidFill>
                  <a:schemeClr val="bg1"/>
                </a:solidFill>
              </a:rPr>
              <a:t>  the corona will ever be surpassed … except by</a:t>
            </a:r>
          </a:p>
          <a:p>
            <a:r>
              <a:rPr lang="en-US" sz="2400" spc="-20" dirty="0">
                <a:solidFill>
                  <a:schemeClr val="bg1"/>
                </a:solidFill>
              </a:rPr>
              <a:t>  the adoption of some device for reducing the</a:t>
            </a:r>
          </a:p>
          <a:p>
            <a:r>
              <a:rPr lang="en-US" sz="2400" spc="-20" dirty="0">
                <a:solidFill>
                  <a:schemeClr val="bg1"/>
                </a:solidFill>
              </a:rPr>
              <a:t>  actinic effect of the innermost corona.”</a:t>
            </a:r>
          </a:p>
        </p:txBody>
      </p:sp>
      <p:pic>
        <p:nvPicPr>
          <p:cNvPr id="3" name="Picture 2" descr="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015" y="0"/>
            <a:ext cx="3200985" cy="6858000"/>
          </a:xfrm>
          <a:prstGeom prst="rect">
            <a:avLst/>
          </a:prstGeom>
        </p:spPr>
      </p:pic>
    </p:spTree>
    <p:extLst>
      <p:ext uri="{BB962C8B-B14F-4D97-AF65-F5344CB8AC3E}">
        <p14:creationId xmlns:p14="http://schemas.microsoft.com/office/powerpoint/2010/main" val="14467979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6213" y="2667000"/>
            <a:ext cx="6046787"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9663" y="838200"/>
            <a:ext cx="67627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
          <p:cNvSpPr>
            <a:spLocks noChangeArrowheads="1"/>
          </p:cNvSpPr>
          <p:nvPr/>
        </p:nvSpPr>
        <p:spPr bwMode="auto">
          <a:xfrm>
            <a:off x="136525" y="914400"/>
            <a:ext cx="2379227"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400" b="1" i="1" dirty="0">
                <a:solidFill>
                  <a:srgbClr val="00FF00"/>
                </a:solidFill>
                <a:latin typeface="Times-Roman" charset="0"/>
              </a:rPr>
              <a:t>28 May 1900</a:t>
            </a:r>
          </a:p>
          <a:p>
            <a:pPr algn="l"/>
            <a:endParaRPr lang="en-US" sz="2400" b="1" i="1" dirty="0">
              <a:solidFill>
                <a:srgbClr val="00FF00"/>
              </a:solidFill>
              <a:latin typeface="Times-Roman" charset="0"/>
            </a:endParaRPr>
          </a:p>
          <a:p>
            <a:pPr algn="l"/>
            <a:r>
              <a:rPr lang="en-US" sz="2400" b="1" i="1" dirty="0">
                <a:solidFill>
                  <a:srgbClr val="00FF00"/>
                </a:solidFill>
                <a:latin typeface="Times-Roman" charset="0"/>
              </a:rPr>
              <a:t>Smithsonian</a:t>
            </a:r>
          </a:p>
          <a:p>
            <a:pPr algn="l"/>
            <a:r>
              <a:rPr lang="en-US" sz="2400" b="1" i="1" dirty="0">
                <a:solidFill>
                  <a:srgbClr val="00FF00"/>
                </a:solidFill>
                <a:latin typeface="Times-Roman" charset="0"/>
              </a:rPr>
              <a:t>Institution</a:t>
            </a:r>
          </a:p>
          <a:p>
            <a:pPr algn="l"/>
            <a:r>
              <a:rPr lang="en-US" sz="2400" b="1" i="1" dirty="0">
                <a:solidFill>
                  <a:srgbClr val="00FF00"/>
                </a:solidFill>
                <a:latin typeface="Times-Roman" charset="0"/>
              </a:rPr>
              <a:t>Expedition </a:t>
            </a:r>
          </a:p>
          <a:p>
            <a:pPr algn="l"/>
            <a:endParaRPr lang="en-US" sz="2400" b="1" i="1" dirty="0">
              <a:solidFill>
                <a:srgbClr val="00FF00"/>
              </a:solidFill>
              <a:latin typeface="Times-Roman" charset="0"/>
            </a:endParaRPr>
          </a:p>
          <a:p>
            <a:pPr algn="l"/>
            <a:r>
              <a:rPr lang="en-US" sz="2400" b="1" i="1" dirty="0">
                <a:solidFill>
                  <a:srgbClr val="00FF00"/>
                </a:solidFill>
                <a:latin typeface="Times-Roman" charset="0"/>
              </a:rPr>
              <a:t>Wadesboro</a:t>
            </a:r>
          </a:p>
          <a:p>
            <a:pPr algn="l"/>
            <a:r>
              <a:rPr lang="en-US" sz="2400" b="1" i="1" dirty="0">
                <a:solidFill>
                  <a:srgbClr val="00FF00"/>
                </a:solidFill>
                <a:latin typeface="Times-Roman" charset="0"/>
              </a:rPr>
              <a:t> North Carolina </a:t>
            </a:r>
          </a:p>
          <a:p>
            <a:pPr algn="l"/>
            <a:r>
              <a:rPr lang="en-US" sz="2400" b="1" i="1" dirty="0">
                <a:solidFill>
                  <a:srgbClr val="00FF00"/>
                </a:solidFill>
                <a:latin typeface="Times-Roman" charset="0"/>
              </a:rPr>
              <a:t>USA</a:t>
            </a:r>
          </a:p>
          <a:p>
            <a:pPr algn="l"/>
            <a:endParaRPr lang="en-US" sz="2400" b="1" i="1" dirty="0">
              <a:solidFill>
                <a:srgbClr val="00FF00"/>
              </a:solidFill>
              <a:latin typeface="Times-Roman" charset="0"/>
            </a:endParaRPr>
          </a:p>
          <a:p>
            <a:pPr algn="l"/>
            <a:r>
              <a:rPr lang="en-US" sz="2400" b="1" i="1" dirty="0">
                <a:solidFill>
                  <a:srgbClr val="00FF00"/>
                </a:solidFill>
                <a:latin typeface="Times-Roman" charset="0"/>
              </a:rPr>
              <a:t>Goal: High</a:t>
            </a:r>
          </a:p>
          <a:p>
            <a:pPr algn="l"/>
            <a:r>
              <a:rPr lang="en-US" sz="2400" b="1" i="1" dirty="0">
                <a:solidFill>
                  <a:srgbClr val="00FF00"/>
                </a:solidFill>
                <a:latin typeface="Times-Roman" charset="0"/>
              </a:rPr>
              <a:t>Resolution</a:t>
            </a:r>
            <a:br>
              <a:rPr lang="en-US" sz="2400" b="1" i="1" dirty="0">
                <a:solidFill>
                  <a:srgbClr val="00FF00"/>
                </a:solidFill>
                <a:latin typeface="Times-Roman" charset="0"/>
              </a:rPr>
            </a:br>
            <a:r>
              <a:rPr lang="en-US" sz="2400" b="1" i="1" dirty="0">
                <a:solidFill>
                  <a:srgbClr val="00FF00"/>
                </a:solidFill>
                <a:latin typeface="Times-Roman" charset="0"/>
              </a:rPr>
              <a:t>Photography:</a:t>
            </a:r>
          </a:p>
          <a:p>
            <a:pPr algn="l"/>
            <a:r>
              <a:rPr lang="en-US" sz="2400" b="1" i="1" dirty="0">
                <a:solidFill>
                  <a:srgbClr val="00FF00"/>
                </a:solidFill>
                <a:latin typeface="Times-Roman" charset="0"/>
              </a:rPr>
              <a:t>  Corona and</a:t>
            </a:r>
          </a:p>
          <a:p>
            <a:pPr algn="l"/>
            <a:r>
              <a:rPr lang="en-US" sz="2400" b="1" i="1" dirty="0">
                <a:solidFill>
                  <a:srgbClr val="00FF00"/>
                </a:solidFill>
                <a:latin typeface="Times-Roman" charset="0"/>
              </a:rPr>
              <a:t> Intra</a:t>
            </a:r>
            <a:r>
              <a:rPr lang="en-US" sz="2400" b="1" i="1" dirty="0" smtClean="0">
                <a:solidFill>
                  <a:srgbClr val="00FF00"/>
                </a:solidFill>
                <a:latin typeface="Times-Roman" charset="0"/>
              </a:rPr>
              <a:t>-Mercurial</a:t>
            </a:r>
            <a:r>
              <a:rPr lang="en-US" sz="2400" b="1" i="1" dirty="0">
                <a:solidFill>
                  <a:srgbClr val="00FF00"/>
                </a:solidFill>
                <a:latin typeface="Times-Roman" charset="0"/>
              </a:rPr>
              <a:t/>
            </a:r>
            <a:br>
              <a:rPr lang="en-US" sz="2400" b="1" i="1" dirty="0">
                <a:solidFill>
                  <a:srgbClr val="00FF00"/>
                </a:solidFill>
                <a:latin typeface="Times-Roman" charset="0"/>
              </a:rPr>
            </a:br>
            <a:r>
              <a:rPr lang="en-US" sz="2400" b="1" i="1" dirty="0">
                <a:solidFill>
                  <a:srgbClr val="00FF00"/>
                </a:solidFill>
                <a:latin typeface="Times-Roman" charset="0"/>
              </a:rPr>
              <a:t>           Planets</a:t>
            </a:r>
            <a:endParaRPr lang="en-US" sz="2400" dirty="0">
              <a:solidFill>
                <a:srgbClr val="00FF00"/>
              </a:solidFill>
              <a:latin typeface="Times-Roman" charset="0"/>
            </a:endParaRPr>
          </a:p>
        </p:txBody>
      </p:sp>
      <p:sp>
        <p:nvSpPr>
          <p:cNvPr id="24582" name="TextBox 6"/>
          <p:cNvSpPr txBox="1">
            <a:spLocks noChangeArrowheads="1"/>
          </p:cNvSpPr>
          <p:nvPr/>
        </p:nvSpPr>
        <p:spPr bwMode="auto">
          <a:xfrm>
            <a:off x="2716213" y="2743200"/>
            <a:ext cx="5894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1800" dirty="0">
                <a:solidFill>
                  <a:schemeClr val="tx1"/>
                </a:solidFill>
              </a:rPr>
              <a:t>       </a:t>
            </a:r>
            <a:r>
              <a:rPr lang="en-US" sz="1800" dirty="0">
                <a:solidFill>
                  <a:srgbClr val="000000"/>
                </a:solidFill>
              </a:rPr>
              <a:t>38-foot FL telescope(this is the not the big one)</a:t>
            </a:r>
          </a:p>
          <a:p>
            <a:r>
              <a:rPr lang="en-US" sz="1800" dirty="0">
                <a:solidFill>
                  <a:srgbClr val="000000"/>
                </a:solidFill>
              </a:rPr>
              <a:t>135-foot FL (f/135 lens) telescope under tent</a:t>
            </a:r>
          </a:p>
        </p:txBody>
      </p:sp>
      <p:sp>
        <p:nvSpPr>
          <p:cNvPr id="24583" name="TextBox 8"/>
          <p:cNvSpPr txBox="1">
            <a:spLocks noChangeArrowheads="1"/>
          </p:cNvSpPr>
          <p:nvPr/>
        </p:nvSpPr>
        <p:spPr bwMode="auto">
          <a:xfrm>
            <a:off x="3733800" y="23622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1800" dirty="0"/>
              <a:t>15-inch dia. Prime focus lunar disk image</a:t>
            </a:r>
          </a:p>
        </p:txBody>
      </p:sp>
      <p:sp>
        <p:nvSpPr>
          <p:cNvPr id="24584" name="Rectangle 9"/>
          <p:cNvSpPr>
            <a:spLocks noChangeArrowheads="1"/>
          </p:cNvSpPr>
          <p:nvPr/>
        </p:nvSpPr>
        <p:spPr bwMode="auto">
          <a:xfrm>
            <a:off x="6316368" y="780475"/>
            <a:ext cx="27929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0" dirty="0">
                <a:solidFill>
                  <a:schemeClr val="bg1"/>
                </a:solidFill>
                <a:latin typeface="Arial" charset="0"/>
                <a:cs typeface="Arial" charset="0"/>
              </a:rPr>
              <a:t>The Age of “Big Glass”</a:t>
            </a:r>
          </a:p>
          <a:p>
            <a:pPr algn="ctr"/>
            <a:r>
              <a:rPr lang="en-US" sz="2000" dirty="0">
                <a:solidFill>
                  <a:schemeClr val="bg1"/>
                </a:solidFill>
                <a:latin typeface="Arial" charset="0"/>
                <a:cs typeface="Arial" charset="0"/>
              </a:rPr>
              <a:t>and Big Plates</a:t>
            </a:r>
            <a:endParaRPr lang="en-US" sz="2000" b="0" dirty="0">
              <a:solidFill>
                <a:schemeClr val="bg1"/>
              </a:solidFill>
              <a:latin typeface="Arial" charset="0"/>
              <a:cs typeface="Arial" charset="0"/>
            </a:endParaRPr>
          </a:p>
        </p:txBody>
      </p:sp>
      <p:sp>
        <p:nvSpPr>
          <p:cNvPr id="10" name="Text Box 2"/>
          <p:cNvSpPr txBox="1">
            <a:spLocks noChangeArrowheads="1"/>
          </p:cNvSpPr>
          <p:nvPr/>
        </p:nvSpPr>
        <p:spPr bwMode="auto">
          <a:xfrm>
            <a:off x="0" y="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p:txBody>
      </p:sp>
      <p:cxnSp>
        <p:nvCxnSpPr>
          <p:cNvPr id="3" name="Straight Arrow Connector 2"/>
          <p:cNvCxnSpPr/>
          <p:nvPr/>
        </p:nvCxnSpPr>
        <p:spPr>
          <a:xfrm>
            <a:off x="7556590" y="3096401"/>
            <a:ext cx="419811" cy="3253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870673" y="3347547"/>
            <a:ext cx="419811" cy="13232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002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4011613"/>
            <a:ext cx="46291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6"/>
          <p:cNvSpPr txBox="1">
            <a:spLocks noChangeArrowheads="1"/>
          </p:cNvSpPr>
          <p:nvPr/>
        </p:nvSpPr>
        <p:spPr bwMode="auto">
          <a:xfrm>
            <a:off x="0" y="39624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sz="1800" b="0" dirty="0">
                <a:solidFill>
                  <a:srgbClr val="000000"/>
                </a:solidFill>
              </a:rPr>
              <a:t>Eddington Expedition                     May 29, 1919</a:t>
            </a:r>
          </a:p>
          <a:p>
            <a:pPr algn="l"/>
            <a:r>
              <a:rPr lang="en-US" sz="1800" b="0" dirty="0">
                <a:solidFill>
                  <a:srgbClr val="000000"/>
                </a:solidFill>
              </a:rPr>
              <a:t>Sobral Brazil</a:t>
            </a:r>
          </a:p>
        </p:txBody>
      </p:sp>
      <p:pic>
        <p:nvPicPr>
          <p:cNvPr id="256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3981450"/>
            <a:ext cx="44132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6"/>
          <p:cNvSpPr txBox="1">
            <a:spLocks noChangeArrowheads="1"/>
          </p:cNvSpPr>
          <p:nvPr/>
        </p:nvSpPr>
        <p:spPr bwMode="auto">
          <a:xfrm>
            <a:off x="4732338" y="3962400"/>
            <a:ext cx="441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sz="1800" b="0" dirty="0">
                <a:solidFill>
                  <a:srgbClr val="000000"/>
                </a:solidFill>
              </a:rPr>
              <a:t>40 ft Camera                               Sep. 21, 1922</a:t>
            </a:r>
          </a:p>
          <a:p>
            <a:pPr algn="l"/>
            <a:r>
              <a:rPr lang="en-US" sz="1800" b="0" dirty="0">
                <a:solidFill>
                  <a:srgbClr val="000000"/>
                </a:solidFill>
              </a:rPr>
              <a:t>Eight Mile Beach</a:t>
            </a:r>
          </a:p>
          <a:p>
            <a:pPr algn="l"/>
            <a:r>
              <a:rPr lang="en-US" sz="1800" b="0" dirty="0">
                <a:solidFill>
                  <a:srgbClr val="000000"/>
                </a:solidFill>
              </a:rPr>
              <a:t>NW Australia</a:t>
            </a:r>
          </a:p>
        </p:txBody>
      </p:sp>
      <p:pic>
        <p:nvPicPr>
          <p:cNvPr id="2560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47800"/>
            <a:ext cx="46402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6"/>
          <p:cNvSpPr txBox="1">
            <a:spLocks noChangeArrowheads="1"/>
          </p:cNvSpPr>
          <p:nvPr/>
        </p:nvSpPr>
        <p:spPr bwMode="auto">
          <a:xfrm>
            <a:off x="-7938" y="1524000"/>
            <a:ext cx="2979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sz="1800" b="0" dirty="0">
                <a:solidFill>
                  <a:srgbClr val="0815E0"/>
                </a:solidFill>
              </a:rPr>
              <a:t>TESTING/CONFIRMING</a:t>
            </a:r>
          </a:p>
          <a:p>
            <a:pPr algn="l"/>
            <a:r>
              <a:rPr lang="en-US" sz="1800" b="0" dirty="0">
                <a:solidFill>
                  <a:srgbClr val="0815E0"/>
                </a:solidFill>
              </a:rPr>
              <a:t>EINSTEIN’S GENERAL</a:t>
            </a:r>
          </a:p>
          <a:p>
            <a:pPr algn="l"/>
            <a:r>
              <a:rPr lang="en-US" sz="1800" b="0" dirty="0">
                <a:solidFill>
                  <a:srgbClr val="0815E0"/>
                </a:solidFill>
              </a:rPr>
              <a:t>THEORY OF RELATIVITY</a:t>
            </a:r>
          </a:p>
        </p:txBody>
      </p:sp>
      <p:pic>
        <p:nvPicPr>
          <p:cNvPr id="2560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7263" y="1430338"/>
            <a:ext cx="432435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0" y="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cs typeface="Times" charset="0"/>
              </a:rPr>
              <a:t>Intentionally “Chasing” the Moon’s shadow INTO the “path of totality” is a relatively new endeavor in the course of human history</a:t>
            </a:r>
            <a:r>
              <a:rPr lang="en-US" sz="400" dirty="0">
                <a:cs typeface="Times" charset="0"/>
              </a:rPr>
              <a:t>.</a:t>
            </a:r>
          </a:p>
          <a:p>
            <a:pPr algn="ctr"/>
            <a:endParaRPr lang="en-US" sz="400" dirty="0">
              <a:latin typeface="Arial" charset="0"/>
              <a:cs typeface="Arial" charset="0"/>
            </a:endParaRPr>
          </a:p>
          <a:p>
            <a:pPr algn="ctr"/>
            <a:r>
              <a:rPr lang="en-US" u="sng" dirty="0">
                <a:latin typeface="Arial" charset="0"/>
                <a:cs typeface="Arial" charset="0"/>
              </a:rPr>
              <a:t>The Age of “Big Science”</a:t>
            </a:r>
          </a:p>
        </p:txBody>
      </p:sp>
    </p:spTree>
    <p:extLst>
      <p:ext uri="{BB962C8B-B14F-4D97-AF65-F5344CB8AC3E}">
        <p14:creationId xmlns:p14="http://schemas.microsoft.com/office/powerpoint/2010/main" val="1386851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SE2013_C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18" y="0"/>
            <a:ext cx="8907909" cy="6858000"/>
          </a:xfrm>
          <a:prstGeom prst="rect">
            <a:avLst/>
          </a:prstGeom>
        </p:spPr>
      </p:pic>
      <p:sp>
        <p:nvSpPr>
          <p:cNvPr id="6" name="Rectangle 5"/>
          <p:cNvSpPr/>
          <p:nvPr/>
        </p:nvSpPr>
        <p:spPr>
          <a:xfrm>
            <a:off x="7113" y="4952992"/>
            <a:ext cx="9144000" cy="1938992"/>
          </a:xfrm>
          <a:prstGeom prst="rect">
            <a:avLst/>
          </a:prstGeom>
        </p:spPr>
        <p:txBody>
          <a:bodyPr wrap="square">
            <a:spAutoFit/>
          </a:bodyPr>
          <a:lstStyle/>
          <a:p>
            <a:pPr algn="ctr"/>
            <a:r>
              <a:rPr lang="en-US" sz="4000" b="0" dirty="0">
                <a:solidFill>
                  <a:srgbClr val="FFFF00"/>
                </a:solidFill>
                <a:latin typeface="Skia"/>
                <a:cs typeface="Skia"/>
              </a:rPr>
              <a:t>The MOST Viscerally Dramatic</a:t>
            </a:r>
          </a:p>
          <a:p>
            <a:pPr algn="ctr"/>
            <a:r>
              <a:rPr lang="en-US" sz="4000" b="0" dirty="0">
                <a:solidFill>
                  <a:srgbClr val="FFFF00"/>
                </a:solidFill>
                <a:latin typeface="Skia"/>
                <a:cs typeface="Skia"/>
              </a:rPr>
              <a:t>And Dynamic of ALL Celestial</a:t>
            </a:r>
          </a:p>
          <a:p>
            <a:pPr algn="ctr"/>
            <a:r>
              <a:rPr lang="en-US" sz="4000" b="0" dirty="0">
                <a:solidFill>
                  <a:srgbClr val="FFFF00"/>
                </a:solidFill>
                <a:latin typeface="Skia"/>
                <a:cs typeface="Skia"/>
              </a:rPr>
              <a:t>Shadow Events</a:t>
            </a:r>
          </a:p>
        </p:txBody>
      </p:sp>
      <p:cxnSp>
        <p:nvCxnSpPr>
          <p:cNvPr id="4" name="Straight Connector 3"/>
          <p:cNvCxnSpPr/>
          <p:nvPr/>
        </p:nvCxnSpPr>
        <p:spPr>
          <a:xfrm>
            <a:off x="111018" y="0"/>
            <a:ext cx="0" cy="685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013718" y="0"/>
            <a:ext cx="0" cy="685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193090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14778"/>
            <a:ext cx="9144000" cy="2554545"/>
          </a:xfrm>
          <a:prstGeom prst="rect">
            <a:avLst/>
          </a:prstGeom>
        </p:spPr>
        <p:txBody>
          <a:bodyPr wrap="square">
            <a:spAutoFit/>
          </a:bodyPr>
          <a:lstStyle/>
          <a:p>
            <a:pPr algn="ctr"/>
            <a:r>
              <a:rPr lang="en-US" sz="4000" b="0" dirty="0">
                <a:solidFill>
                  <a:srgbClr val="FFFF00"/>
                </a:solidFill>
                <a:latin typeface="Skia"/>
                <a:cs typeface="Skia"/>
              </a:rPr>
              <a:t>Egalatarian</a:t>
            </a:r>
          </a:p>
          <a:p>
            <a:pPr algn="ctr"/>
            <a:r>
              <a:rPr lang="en-US" sz="4000" dirty="0">
                <a:solidFill>
                  <a:srgbClr val="FFFF00"/>
                </a:solidFill>
                <a:latin typeface="Skia"/>
                <a:cs typeface="Skia"/>
              </a:rPr>
              <a:t>Eclipse Chasing</a:t>
            </a:r>
          </a:p>
          <a:p>
            <a:pPr algn="ctr"/>
            <a:r>
              <a:rPr lang="en-US" sz="4000" dirty="0">
                <a:solidFill>
                  <a:srgbClr val="FFFF00"/>
                </a:solidFill>
                <a:latin typeface="Skia"/>
                <a:cs typeface="Skia"/>
              </a:rPr>
              <a:t>In the</a:t>
            </a:r>
          </a:p>
          <a:p>
            <a:pPr algn="ctr"/>
            <a:r>
              <a:rPr lang="en-US" sz="4000" dirty="0">
                <a:solidFill>
                  <a:srgbClr val="FFFF00"/>
                </a:solidFill>
                <a:latin typeface="Skia"/>
                <a:cs typeface="Skia"/>
              </a:rPr>
              <a:t>20</a:t>
            </a:r>
            <a:r>
              <a:rPr lang="en-US" sz="4000" baseline="30000" dirty="0">
                <a:solidFill>
                  <a:srgbClr val="FFFF00"/>
                </a:solidFill>
                <a:latin typeface="Skia"/>
                <a:cs typeface="Skia"/>
              </a:rPr>
              <a:t>th</a:t>
            </a:r>
            <a:r>
              <a:rPr lang="en-US" sz="4000" dirty="0">
                <a:solidFill>
                  <a:srgbClr val="FFFF00"/>
                </a:solidFill>
                <a:latin typeface="Skia"/>
                <a:cs typeface="Skia"/>
              </a:rPr>
              <a:t> Century</a:t>
            </a:r>
          </a:p>
        </p:txBody>
      </p:sp>
    </p:spTree>
    <p:extLst>
      <p:ext uri="{BB962C8B-B14F-4D97-AF65-F5344CB8AC3E}">
        <p14:creationId xmlns:p14="http://schemas.microsoft.com/office/powerpoint/2010/main" val="3403189875"/>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1681163"/>
            <a:ext cx="3902075"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6"/>
          <p:cNvSpPr txBox="1">
            <a:spLocks noChangeArrowheads="1"/>
          </p:cNvSpPr>
          <p:nvPr/>
        </p:nvSpPr>
        <p:spPr bwMode="auto">
          <a:xfrm>
            <a:off x="1609725" y="12192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1903</a:t>
            </a:r>
          </a:p>
        </p:txBody>
      </p:sp>
      <p:sp>
        <p:nvSpPr>
          <p:cNvPr id="27652" name="TextBox 6"/>
          <p:cNvSpPr txBox="1">
            <a:spLocks noChangeArrowheads="1"/>
          </p:cNvSpPr>
          <p:nvPr/>
        </p:nvSpPr>
        <p:spPr bwMode="auto">
          <a:xfrm>
            <a:off x="3962400" y="1665288"/>
            <a:ext cx="48029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dirty="0">
                <a:latin typeface="Calibria" charset="0"/>
                <a:cs typeface="Calibria" charset="0"/>
              </a:rPr>
              <a:t>• </a:t>
            </a:r>
            <a:r>
              <a:rPr lang="en-US" b="0" dirty="0">
                <a:latin typeface="Calibria" charset="0"/>
                <a:cs typeface="Calibria" charset="0"/>
              </a:rPr>
              <a:t>Easy, Rapid, Global Deployment</a:t>
            </a:r>
          </a:p>
          <a:p>
            <a:pPr algn="l"/>
            <a:endParaRPr lang="en-US" b="0" dirty="0">
              <a:latin typeface="Calibria" charset="0"/>
              <a:cs typeface="Calibria" charset="0"/>
            </a:endParaRPr>
          </a:p>
          <a:p>
            <a:pPr algn="l"/>
            <a:r>
              <a:rPr lang="en-US" b="0" dirty="0">
                <a:latin typeface="Calibria" charset="0"/>
                <a:cs typeface="Calibria" charset="0"/>
              </a:rPr>
              <a:t>• Altitude: Rise Above Clouds</a:t>
            </a:r>
          </a:p>
          <a:p>
            <a:pPr algn="l"/>
            <a:endParaRPr lang="en-US" b="0" dirty="0">
              <a:latin typeface="Calibria" charset="0"/>
              <a:cs typeface="Calibria" charset="0"/>
            </a:endParaRPr>
          </a:p>
          <a:p>
            <a:pPr algn="l"/>
            <a:r>
              <a:rPr lang="en-US" b="0" dirty="0">
                <a:latin typeface="Calibria" charset="0"/>
                <a:cs typeface="Calibria" charset="0"/>
              </a:rPr>
              <a:t>• Speed: Prolong Totality</a:t>
            </a:r>
          </a:p>
          <a:p>
            <a:pPr algn="l"/>
            <a:endParaRPr lang="en-US" b="0" dirty="0">
              <a:latin typeface="Calibria" charset="0"/>
              <a:cs typeface="Calibria" charset="0"/>
            </a:endParaRPr>
          </a:p>
          <a:p>
            <a:pPr algn="l"/>
            <a:r>
              <a:rPr lang="en-US" b="0" dirty="0">
                <a:latin typeface="Calibria" charset="0"/>
                <a:cs typeface="Calibria" charset="0"/>
              </a:rPr>
              <a:t>• Contingency Mobility</a:t>
            </a:r>
          </a:p>
        </p:txBody>
      </p:sp>
      <p:pic>
        <p:nvPicPr>
          <p:cNvPr id="17"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784725"/>
            <a:ext cx="5011738"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4" name="TextBox 6"/>
          <p:cNvSpPr txBox="1">
            <a:spLocks noChangeArrowheads="1"/>
          </p:cNvSpPr>
          <p:nvPr/>
        </p:nvSpPr>
        <p:spPr bwMode="auto">
          <a:xfrm>
            <a:off x="6210300" y="43434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solidFill>
                  <a:srgbClr val="00FF00"/>
                </a:solidFill>
              </a:rPr>
              <a:t>2003</a:t>
            </a:r>
          </a:p>
        </p:txBody>
      </p:sp>
      <p:sp>
        <p:nvSpPr>
          <p:cNvPr id="2" name="Bent Arrow 1"/>
          <p:cNvSpPr/>
          <p:nvPr/>
        </p:nvSpPr>
        <p:spPr bwMode="auto">
          <a:xfrm flipV="1">
            <a:off x="1828800" y="5105400"/>
            <a:ext cx="2057400" cy="1219200"/>
          </a:xfrm>
          <a:prstGeom prst="bentArrow">
            <a:avLst>
              <a:gd name="adj1" fmla="val 25000"/>
              <a:gd name="adj2" fmla="val 23889"/>
              <a:gd name="adj3" fmla="val 25000"/>
              <a:gd name="adj4" fmla="val 43750"/>
            </a:avLst>
          </a:prstGeom>
          <a:gradFill flip="none" rotWithShape="1">
            <a:gsLst>
              <a:gs pos="0">
                <a:schemeClr val="bg1">
                  <a:lumMod val="75000"/>
                </a:schemeClr>
              </a:gs>
              <a:gs pos="100000">
                <a:srgbClr val="00FF00"/>
              </a:gs>
            </a:gsLst>
            <a:lin ang="0" scaled="1"/>
            <a:tileRect/>
          </a:gradFill>
          <a:ln w="9525" cap="flat" cmpd="sng" algn="ctr">
            <a:solidFill>
              <a:schemeClr val="tx1"/>
            </a:solidFill>
            <a:prstDash val="solid"/>
            <a:round/>
            <a:headEnd type="none" w="med" len="med"/>
            <a:tailEnd type="none" w="med" len="med"/>
          </a:ln>
          <a:effectLst/>
          <a:extLst/>
        </p:spPr>
        <p:txBody>
          <a:bodyPr/>
          <a:lstStyle/>
          <a:p>
            <a:pPr>
              <a:defRPr/>
            </a:pPr>
            <a:endParaRPr lang="en-US" dirty="0"/>
          </a:p>
        </p:txBody>
      </p:sp>
      <p:sp>
        <p:nvSpPr>
          <p:cNvPr id="27656" name="TextBox 6"/>
          <p:cNvSpPr txBox="1">
            <a:spLocks noChangeArrowheads="1"/>
          </p:cNvSpPr>
          <p:nvPr/>
        </p:nvSpPr>
        <p:spPr bwMode="auto">
          <a:xfrm>
            <a:off x="0" y="6248400"/>
            <a:ext cx="192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The Airplane</a:t>
            </a:r>
          </a:p>
        </p:txBody>
      </p:sp>
      <p:sp>
        <p:nvSpPr>
          <p:cNvPr id="10" name="Rectangle 9"/>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
        <p:nvSpPr>
          <p:cNvPr id="11" name="TextBox 6"/>
          <p:cNvSpPr txBox="1">
            <a:spLocks noChangeArrowheads="1"/>
          </p:cNvSpPr>
          <p:nvPr/>
        </p:nvSpPr>
        <p:spPr bwMode="auto">
          <a:xfrm>
            <a:off x="3495578" y="900657"/>
            <a:ext cx="1920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The Airplane</a:t>
            </a:r>
          </a:p>
        </p:txBody>
      </p:sp>
    </p:spTree>
    <p:extLst>
      <p:ext uri="{BB962C8B-B14F-4D97-AF65-F5344CB8AC3E}">
        <p14:creationId xmlns:p14="http://schemas.microsoft.com/office/powerpoint/2010/main" val="2851617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690563"/>
            <a:ext cx="9104312"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6"/>
          <p:cNvSpPr txBox="1">
            <a:spLocks noChangeArrowheads="1"/>
          </p:cNvSpPr>
          <p:nvPr/>
        </p:nvSpPr>
        <p:spPr bwMode="auto">
          <a:xfrm>
            <a:off x="0" y="644875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1800" dirty="0">
                <a:latin typeface="Calibria" charset="0"/>
                <a:cs typeface="Calibria" charset="0"/>
              </a:rPr>
              <a:t>Aircraft also Provide a New, High-</a:t>
            </a:r>
            <a:r>
              <a:rPr lang="en-US" sz="1800" dirty="0" smtClean="0">
                <a:latin typeface="Calibria" charset="0"/>
                <a:cs typeface="Calibria" charset="0"/>
              </a:rPr>
              <a:t>Altitude Vista for Observing </a:t>
            </a:r>
            <a:r>
              <a:rPr lang="en-US" sz="1800" dirty="0">
                <a:latin typeface="Calibria" charset="0"/>
                <a:cs typeface="Calibria" charset="0"/>
              </a:rPr>
              <a:t>Solar Eclips Phenomenon</a:t>
            </a:r>
          </a:p>
        </p:txBody>
      </p:sp>
      <p:sp>
        <p:nvSpPr>
          <p:cNvPr id="5" name="Rectangle 4"/>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Tree>
    <p:extLst>
      <p:ext uri="{BB962C8B-B14F-4D97-AF65-F5344CB8AC3E}">
        <p14:creationId xmlns:p14="http://schemas.microsoft.com/office/powerpoint/2010/main" val="3419289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4491038" y="4887852"/>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1926</a:t>
            </a:r>
          </a:p>
        </p:txBody>
      </p:sp>
      <p:sp>
        <p:nvSpPr>
          <p:cNvPr id="29700" name="TextBox 6"/>
          <p:cNvSpPr txBox="1">
            <a:spLocks noChangeArrowheads="1"/>
          </p:cNvSpPr>
          <p:nvPr/>
        </p:nvSpPr>
        <p:spPr bwMode="auto">
          <a:xfrm>
            <a:off x="2057143" y="6096000"/>
            <a:ext cx="53345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0" dirty="0">
                <a:latin typeface="Calibria" charset="0"/>
                <a:cs typeface="Calibria" charset="0"/>
              </a:rPr>
              <a:t>Enabled Deployment of Space Assets</a:t>
            </a:r>
          </a:p>
          <a:p>
            <a:pPr algn="ctr"/>
            <a:r>
              <a:rPr lang="en-US" sz="2000" b="0" dirty="0">
                <a:latin typeface="Calibria" charset="0"/>
                <a:cs typeface="Calibria" charset="0"/>
              </a:rPr>
              <a:t>(increasing reliant on micro-electronics)</a:t>
            </a:r>
          </a:p>
        </p:txBody>
      </p:sp>
      <p:grpSp>
        <p:nvGrpSpPr>
          <p:cNvPr id="29703" name="Group 25"/>
          <p:cNvGrpSpPr>
            <a:grpSpLocks/>
          </p:cNvGrpSpPr>
          <p:nvPr/>
        </p:nvGrpSpPr>
        <p:grpSpPr bwMode="auto">
          <a:xfrm>
            <a:off x="5867400" y="1066800"/>
            <a:ext cx="3213100" cy="2241550"/>
            <a:chOff x="5867400" y="1066800"/>
            <a:chExt cx="3213100" cy="2241550"/>
          </a:xfrm>
        </p:grpSpPr>
        <p:pic>
          <p:nvPicPr>
            <p:cNvPr id="2971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6847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0" y="1752600"/>
              <a:ext cx="15875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6"/>
            <p:cNvSpPr txBox="1">
              <a:spLocks noChangeArrowheads="1"/>
            </p:cNvSpPr>
            <p:nvPr/>
          </p:nvSpPr>
          <p:spPr bwMode="auto">
            <a:xfrm>
              <a:off x="6248400" y="1066800"/>
              <a:ext cx="25226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rgbClr val="00FF00"/>
                  </a:solidFill>
                  <a:latin typeface="Calibria" charset="0"/>
                  <a:cs typeface="Calibria" charset="0"/>
                </a:rPr>
                <a:t>Global Positioning &amp;</a:t>
              </a:r>
            </a:p>
            <a:p>
              <a:r>
                <a:rPr lang="en-US" sz="2000" dirty="0">
                  <a:solidFill>
                    <a:srgbClr val="00FF00"/>
                  </a:solidFill>
                  <a:latin typeface="Calibria" charset="0"/>
                  <a:cs typeface="Calibria" charset="0"/>
                </a:rPr>
                <a:t>Precision Navigation</a:t>
              </a:r>
            </a:p>
          </p:txBody>
        </p:sp>
      </p:grpSp>
      <p:grpSp>
        <p:nvGrpSpPr>
          <p:cNvPr id="29704" name="Group 27"/>
          <p:cNvGrpSpPr>
            <a:grpSpLocks/>
          </p:cNvGrpSpPr>
          <p:nvPr/>
        </p:nvGrpSpPr>
        <p:grpSpPr bwMode="auto">
          <a:xfrm>
            <a:off x="6307138" y="3559175"/>
            <a:ext cx="2608262" cy="2619359"/>
            <a:chOff x="6306693" y="3559314"/>
            <a:chExt cx="2608707" cy="2619220"/>
          </a:xfrm>
        </p:grpSpPr>
        <p:pic>
          <p:nvPicPr>
            <p:cNvPr id="2971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1046" y="4191000"/>
              <a:ext cx="2540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6"/>
            <p:cNvSpPr txBox="1">
              <a:spLocks noChangeArrowheads="1"/>
            </p:cNvSpPr>
            <p:nvPr/>
          </p:nvSpPr>
          <p:spPr bwMode="auto">
            <a:xfrm>
              <a:off x="6306693" y="3559314"/>
              <a:ext cx="26087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2000" dirty="0">
                  <a:solidFill>
                    <a:srgbClr val="00FF00"/>
                  </a:solidFill>
                  <a:latin typeface="Calibria" charset="0"/>
                  <a:cs typeface="Calibria" charset="0"/>
                </a:rPr>
                <a:t>Instantaneous Global</a:t>
              </a:r>
            </a:p>
            <a:p>
              <a:pPr algn="ctr"/>
              <a:r>
                <a:rPr lang="en-US" sz="2000" dirty="0">
                  <a:solidFill>
                    <a:srgbClr val="00FF00"/>
                  </a:solidFill>
                  <a:latin typeface="Calibria" charset="0"/>
                  <a:cs typeface="Calibria" charset="0"/>
                </a:rPr>
                <a:t>Telecommunications</a:t>
              </a:r>
            </a:p>
          </p:txBody>
        </p:sp>
        <p:sp>
          <p:nvSpPr>
            <p:cNvPr id="29714" name="Rectangle 22"/>
            <p:cNvSpPr>
              <a:spLocks noChangeArrowheads="1"/>
            </p:cNvSpPr>
            <p:nvPr/>
          </p:nvSpPr>
          <p:spPr bwMode="auto">
            <a:xfrm>
              <a:off x="6947052" y="5870773"/>
              <a:ext cx="1840957" cy="30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1"/>
                  </a:solidFill>
                  <a:latin typeface="Arial" charset="0"/>
                  <a:cs typeface="Arial" charset="0"/>
                </a:rPr>
                <a:t>ISRO Eutelsat W2M</a:t>
              </a:r>
            </a:p>
          </p:txBody>
        </p:sp>
      </p:grpSp>
      <p:grpSp>
        <p:nvGrpSpPr>
          <p:cNvPr id="2" name="Group 1"/>
          <p:cNvGrpSpPr>
            <a:grpSpLocks/>
          </p:cNvGrpSpPr>
          <p:nvPr/>
        </p:nvGrpSpPr>
        <p:grpSpPr bwMode="auto">
          <a:xfrm>
            <a:off x="152400" y="1066800"/>
            <a:ext cx="3825875" cy="4813300"/>
            <a:chOff x="152400" y="1066800"/>
            <a:chExt cx="3825875" cy="4813300"/>
          </a:xfrm>
        </p:grpSpPr>
        <p:pic>
          <p:nvPicPr>
            <p:cNvPr id="29706"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 y="4197350"/>
              <a:ext cx="24225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7" name="Group 24"/>
            <p:cNvGrpSpPr>
              <a:grpSpLocks/>
            </p:cNvGrpSpPr>
            <p:nvPr/>
          </p:nvGrpSpPr>
          <p:grpSpPr bwMode="auto">
            <a:xfrm>
              <a:off x="152400" y="1066800"/>
              <a:ext cx="3606800" cy="3276600"/>
              <a:chOff x="152400" y="1066800"/>
              <a:chExt cx="3606800" cy="3276600"/>
            </a:xfrm>
          </p:grpSpPr>
          <p:pic>
            <p:nvPicPr>
              <p:cNvPr id="2970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98320"/>
                <a:ext cx="3454400" cy="254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804670"/>
                <a:ext cx="1259205" cy="80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6"/>
              <p:cNvSpPr txBox="1">
                <a:spLocks noChangeArrowheads="1"/>
              </p:cNvSpPr>
              <p:nvPr/>
            </p:nvSpPr>
            <p:spPr bwMode="auto">
              <a:xfrm>
                <a:off x="609600" y="1066800"/>
                <a:ext cx="2660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rgbClr val="00FF00"/>
                    </a:solidFill>
                    <a:latin typeface="Calibria" charset="0"/>
                    <a:cs typeface="Calibria" charset="0"/>
                  </a:rPr>
                  <a:t>Weather Monitoring &amp;</a:t>
                </a:r>
              </a:p>
              <a:p>
                <a:r>
                  <a:rPr lang="en-US" sz="2000" dirty="0">
                    <a:solidFill>
                      <a:srgbClr val="00FF00"/>
                    </a:solidFill>
                    <a:latin typeface="Calibria" charset="0"/>
                    <a:cs typeface="Calibria" charset="0"/>
                  </a:rPr>
                  <a:t>Informed Forecasting</a:t>
                </a:r>
              </a:p>
            </p:txBody>
          </p:sp>
        </p:grpSp>
        <p:pic>
          <p:nvPicPr>
            <p:cNvPr id="29708"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82875" y="4343400"/>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6375" y="1681163"/>
            <a:ext cx="174942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
        <p:nvSpPr>
          <p:cNvPr id="23" name="TextBox 6"/>
          <p:cNvSpPr txBox="1">
            <a:spLocks noChangeArrowheads="1"/>
          </p:cNvSpPr>
          <p:nvPr/>
        </p:nvSpPr>
        <p:spPr bwMode="auto">
          <a:xfrm>
            <a:off x="3579629" y="900657"/>
            <a:ext cx="2364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Modern Rockets</a:t>
            </a:r>
          </a:p>
        </p:txBody>
      </p:sp>
    </p:spTree>
    <p:extLst>
      <p:ext uri="{BB962C8B-B14F-4D97-AF65-F5344CB8AC3E}">
        <p14:creationId xmlns:p14="http://schemas.microsoft.com/office/powerpoint/2010/main" val="823929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295400"/>
            <a:ext cx="521017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038" y="1304925"/>
            <a:ext cx="3884612"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029"/>
          <p:cNvSpPr>
            <a:spLocks noChangeArrowheads="1"/>
          </p:cNvSpPr>
          <p:nvPr/>
        </p:nvSpPr>
        <p:spPr bwMode="auto">
          <a:xfrm>
            <a:off x="0" y="6416675"/>
            <a:ext cx="914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dirty="0">
                <a:latin typeface="Arial" charset="0"/>
              </a:rPr>
              <a:t>   TSE 2003 - Sun Low in Sky              TSE 1999 - Sun High in Sky</a:t>
            </a:r>
            <a:endParaRPr lang="en-US" sz="2800" dirty="0">
              <a:latin typeface="Arial" charset="0"/>
            </a:endParaRPr>
          </a:p>
        </p:txBody>
      </p:sp>
      <p:sp>
        <p:nvSpPr>
          <p:cNvPr id="30725" name="TextBox 6"/>
          <p:cNvSpPr txBox="1">
            <a:spLocks noChangeArrowheads="1"/>
          </p:cNvSpPr>
          <p:nvPr/>
        </p:nvSpPr>
        <p:spPr bwMode="auto">
          <a:xfrm>
            <a:off x="533400" y="928688"/>
            <a:ext cx="7948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latin typeface="Calibria" charset="0"/>
                <a:cs typeface="Calibria" charset="0"/>
              </a:rPr>
              <a:t>Space Assets also Provide a “New View” of SE Impacts on the Earth</a:t>
            </a:r>
          </a:p>
        </p:txBody>
      </p:sp>
      <p:sp>
        <p:nvSpPr>
          <p:cNvPr id="8" name="Rectangle 7"/>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Tree>
    <p:extLst>
      <p:ext uri="{BB962C8B-B14F-4D97-AF65-F5344CB8AC3E}">
        <p14:creationId xmlns:p14="http://schemas.microsoft.com/office/powerpoint/2010/main" val="106171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222250" y="1143000"/>
            <a:ext cx="647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t>THE TRANSISTOR  – December 16, 1947</a:t>
            </a:r>
          </a:p>
        </p:txBody>
      </p:sp>
      <p:sp>
        <p:nvSpPr>
          <p:cNvPr id="31747" name="Rectangle 9"/>
          <p:cNvSpPr>
            <a:spLocks noChangeArrowheads="1"/>
          </p:cNvSpPr>
          <p:nvPr/>
        </p:nvSpPr>
        <p:spPr bwMode="auto">
          <a:xfrm>
            <a:off x="-101600" y="5066228"/>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latin typeface="Arial" charset="0"/>
                <a:cs typeface="Arial" charset="0"/>
              </a:rPr>
              <a:t>Shockley, Bardeen, Brittan</a:t>
            </a:r>
          </a:p>
          <a:p>
            <a:pPr algn="ctr"/>
            <a:r>
              <a:rPr lang="en-US" sz="2000" b="1" dirty="0">
                <a:latin typeface="Arial" charset="0"/>
                <a:cs typeface="Arial" charset="0"/>
              </a:rPr>
              <a:t>1956 Nobel Prize in Physics</a:t>
            </a:r>
          </a:p>
        </p:txBody>
      </p:sp>
      <p:pic>
        <p:nvPicPr>
          <p:cNvPr id="3174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9528" y="1811853"/>
            <a:ext cx="3977640" cy="39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759" y="1811853"/>
            <a:ext cx="4154253" cy="39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6"/>
          <p:cNvSpPr>
            <a:spLocks noChangeArrowheads="1"/>
          </p:cNvSpPr>
          <p:nvPr/>
        </p:nvSpPr>
        <p:spPr bwMode="auto">
          <a:xfrm>
            <a:off x="373759" y="5862638"/>
            <a:ext cx="8293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i="1" dirty="0">
                <a:solidFill>
                  <a:srgbClr val="00FF00"/>
                </a:solidFill>
                <a:latin typeface="Arial" charset="0"/>
                <a:cs typeface="Arial" charset="0"/>
              </a:rPr>
              <a:t>Basis for all Micro-Electronic (and “Consumer”) Devices to Follow</a:t>
            </a:r>
          </a:p>
        </p:txBody>
      </p:sp>
      <p:sp>
        <p:nvSpPr>
          <p:cNvPr id="11" name="Rectangle 10"/>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
        <p:nvSpPr>
          <p:cNvPr id="13" name="TextBox 6"/>
          <p:cNvSpPr txBox="1">
            <a:spLocks noChangeArrowheads="1"/>
          </p:cNvSpPr>
          <p:nvPr/>
        </p:nvSpPr>
        <p:spPr bwMode="auto">
          <a:xfrm>
            <a:off x="3389058" y="900657"/>
            <a:ext cx="2133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The Transistor</a:t>
            </a:r>
          </a:p>
        </p:txBody>
      </p:sp>
      <p:sp>
        <p:nvSpPr>
          <p:cNvPr id="14" name="TextBox 6"/>
          <p:cNvSpPr txBox="1">
            <a:spLocks noChangeArrowheads="1"/>
          </p:cNvSpPr>
          <p:nvPr/>
        </p:nvSpPr>
        <p:spPr bwMode="auto">
          <a:xfrm>
            <a:off x="4197085" y="1360302"/>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1947</a:t>
            </a:r>
          </a:p>
        </p:txBody>
      </p:sp>
    </p:spTree>
    <p:extLst>
      <p:ext uri="{BB962C8B-B14F-4D97-AF65-F5344CB8AC3E}">
        <p14:creationId xmlns:p14="http://schemas.microsoft.com/office/powerpoint/2010/main" val="54624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7713" y="1681163"/>
            <a:ext cx="328295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6403975" y="4957763"/>
            <a:ext cx="2130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The Transistor</a:t>
            </a:r>
          </a:p>
        </p:txBody>
      </p:sp>
      <p:sp>
        <p:nvSpPr>
          <p:cNvPr id="35844" name="TextBox 6"/>
          <p:cNvSpPr txBox="1">
            <a:spLocks noChangeArrowheads="1"/>
          </p:cNvSpPr>
          <p:nvPr/>
        </p:nvSpPr>
        <p:spPr bwMode="auto">
          <a:xfrm>
            <a:off x="7069138" y="12192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t>1947</a:t>
            </a:r>
          </a:p>
        </p:txBody>
      </p:sp>
      <p:sp>
        <p:nvSpPr>
          <p:cNvPr id="35845" name="TextBox 6"/>
          <p:cNvSpPr txBox="1">
            <a:spLocks noChangeArrowheads="1"/>
          </p:cNvSpPr>
          <p:nvPr/>
        </p:nvSpPr>
        <p:spPr bwMode="auto">
          <a:xfrm>
            <a:off x="152400" y="1441450"/>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rgbClr val="00FF00"/>
                </a:solidFill>
                <a:latin typeface="Calibria" charset="0"/>
                <a:cs typeface="Calibria" charset="0"/>
              </a:rPr>
              <a:t>Imaging Detectors</a:t>
            </a:r>
          </a:p>
        </p:txBody>
      </p:sp>
      <p:sp>
        <p:nvSpPr>
          <p:cNvPr id="35846" name="TextBox 6"/>
          <p:cNvSpPr txBox="1">
            <a:spLocks noChangeArrowheads="1"/>
          </p:cNvSpPr>
          <p:nvPr/>
        </p:nvSpPr>
        <p:spPr bwMode="auto">
          <a:xfrm>
            <a:off x="2743200" y="1441450"/>
            <a:ext cx="217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dirty="0">
                <a:solidFill>
                  <a:srgbClr val="00FF00"/>
                </a:solidFill>
                <a:latin typeface="Calibria" charset="0"/>
                <a:cs typeface="Calibria" charset="0"/>
              </a:rPr>
              <a:t>Micro-Processors</a:t>
            </a:r>
          </a:p>
        </p:txBody>
      </p:sp>
      <p:pic>
        <p:nvPicPr>
          <p:cNvPr id="358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9450"/>
            <a:ext cx="15875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6"/>
          <p:cNvSpPr txBox="1">
            <a:spLocks noChangeArrowheads="1"/>
          </p:cNvSpPr>
          <p:nvPr/>
        </p:nvSpPr>
        <p:spPr bwMode="auto">
          <a:xfrm>
            <a:off x="2285941" y="1066800"/>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solidFill>
                  <a:srgbClr val="00FF00"/>
                </a:solidFill>
              </a:rPr>
              <a:t>2014</a:t>
            </a:r>
          </a:p>
        </p:txBody>
      </p:sp>
      <p:pic>
        <p:nvPicPr>
          <p:cNvPr id="3584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828800"/>
            <a:ext cx="139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6"/>
          <p:cNvSpPr txBox="1">
            <a:spLocks noChangeArrowheads="1"/>
          </p:cNvSpPr>
          <p:nvPr/>
        </p:nvSpPr>
        <p:spPr bwMode="auto">
          <a:xfrm>
            <a:off x="511175" y="3440113"/>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1800" i="1" dirty="0">
                <a:solidFill>
                  <a:srgbClr val="00FF00"/>
                </a:solidFill>
                <a:latin typeface="Calibria" charset="0"/>
                <a:cs typeface="Calibria" charset="0"/>
              </a:rPr>
              <a:t>consumer (eclipse-chaser) products</a:t>
            </a:r>
          </a:p>
        </p:txBody>
      </p:sp>
      <p:pic>
        <p:nvPicPr>
          <p:cNvPr id="358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038600"/>
            <a:ext cx="19653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038600"/>
            <a:ext cx="841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triped Right Arrow 18"/>
          <p:cNvSpPr/>
          <p:nvPr/>
        </p:nvSpPr>
        <p:spPr bwMode="auto">
          <a:xfrm flipH="1">
            <a:off x="4800600" y="2743200"/>
            <a:ext cx="914400" cy="1371600"/>
          </a:xfrm>
          <a:prstGeom prst="stripedRightArrow">
            <a:avLst/>
          </a:prstGeom>
          <a:gradFill flip="none" rotWithShape="1">
            <a:gsLst>
              <a:gs pos="0">
                <a:schemeClr val="bg1">
                  <a:lumMod val="75000"/>
                </a:schemeClr>
              </a:gs>
              <a:gs pos="100000">
                <a:srgbClr val="00FF00"/>
              </a:gs>
            </a:gsLst>
            <a:lin ang="0" scaled="1"/>
            <a:tileRect/>
          </a:gradFill>
          <a:ln w="9525" cap="flat" cmpd="sng" algn="ctr">
            <a:solidFill>
              <a:schemeClr val="tx1"/>
            </a:solidFill>
            <a:prstDash val="solid"/>
            <a:round/>
            <a:headEnd type="none" w="med" len="med"/>
            <a:tailEnd type="none" w="med" len="med"/>
          </a:ln>
          <a:effectLst/>
          <a:extLst/>
        </p:spPr>
        <p:txBody>
          <a:bodyPr/>
          <a:lstStyle/>
          <a:p>
            <a:pPr>
              <a:defRPr/>
            </a:pPr>
            <a:endParaRPr lang="en-US" dirty="0">
              <a:solidFill>
                <a:srgbClr val="00FF00"/>
              </a:solidFill>
            </a:endParaRPr>
          </a:p>
        </p:txBody>
      </p:sp>
      <p:sp>
        <p:nvSpPr>
          <p:cNvPr id="35855" name="TextBox 6"/>
          <p:cNvSpPr txBox="1">
            <a:spLocks noChangeArrowheads="1"/>
          </p:cNvSpPr>
          <p:nvPr/>
        </p:nvSpPr>
        <p:spPr bwMode="auto">
          <a:xfrm>
            <a:off x="2951163" y="5410200"/>
            <a:ext cx="62855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sz="1800" b="0" i="1" dirty="0">
                <a:solidFill>
                  <a:srgbClr val="00FF00"/>
                </a:solidFill>
                <a:latin typeface="Calibria" charset="0"/>
                <a:cs typeface="Calibria" charset="0"/>
              </a:rPr>
              <a:t>Umbraphilic computational capabilities for:</a:t>
            </a:r>
          </a:p>
          <a:p>
            <a:r>
              <a:rPr lang="en-US" sz="1800" b="0" i="1" dirty="0">
                <a:solidFill>
                  <a:srgbClr val="00FF00"/>
                </a:solidFill>
                <a:latin typeface="Calibria" charset="0"/>
                <a:cs typeface="Calibria" charset="0"/>
              </a:rPr>
              <a:t>  • High-Precision Eclipse Ephemerides and Circumstances</a:t>
            </a:r>
            <a:br>
              <a:rPr lang="en-US" sz="1800" b="0" i="1" dirty="0">
                <a:solidFill>
                  <a:srgbClr val="00FF00"/>
                </a:solidFill>
                <a:latin typeface="Calibria" charset="0"/>
                <a:cs typeface="Calibria" charset="0"/>
              </a:rPr>
            </a:br>
            <a:r>
              <a:rPr lang="en-US" sz="1800" b="0" i="1" dirty="0">
                <a:solidFill>
                  <a:srgbClr val="00FF00"/>
                </a:solidFill>
                <a:latin typeface="Calibria" charset="0"/>
                <a:cs typeface="Calibria" charset="0"/>
              </a:rPr>
              <a:t>  • Mapping &amp; Visualization Tools</a:t>
            </a:r>
          </a:p>
          <a:p>
            <a:r>
              <a:rPr lang="en-US" sz="1800" b="0" i="1" dirty="0">
                <a:solidFill>
                  <a:srgbClr val="00FF00"/>
                </a:solidFill>
                <a:latin typeface="Calibria" charset="0"/>
                <a:cs typeface="Calibria" charset="0"/>
              </a:rPr>
              <a:t>  • Autonomous Camera Control and Data Acquisition</a:t>
            </a:r>
          </a:p>
          <a:p>
            <a:r>
              <a:rPr lang="en-US" sz="1800" b="0" i="1" dirty="0">
                <a:solidFill>
                  <a:srgbClr val="00FF00"/>
                </a:solidFill>
                <a:latin typeface="Calibria" charset="0"/>
                <a:cs typeface="Calibria" charset="0"/>
              </a:rPr>
              <a:t>  • Image Reduction, Calibration, Processing &amp; Analysis</a:t>
            </a:r>
          </a:p>
        </p:txBody>
      </p:sp>
      <p:sp>
        <p:nvSpPr>
          <p:cNvPr id="20" name="Rectangle 19"/>
          <p:cNvSpPr>
            <a:spLocks noChangeArrowheads="1"/>
          </p:cNvSpPr>
          <p:nvPr/>
        </p:nvSpPr>
        <p:spPr bwMode="auto">
          <a:xfrm>
            <a:off x="0" y="29166"/>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400" b="0" dirty="0">
                <a:solidFill>
                  <a:srgbClr val="FFFFFF"/>
                </a:solidFill>
                <a:cs typeface="+mn-cs"/>
              </a:rPr>
              <a:t>The Three  Great Transformational Technologies Introduced in</a:t>
            </a:r>
          </a:p>
          <a:p>
            <a:pPr algn="ctr">
              <a:defRPr/>
            </a:pPr>
            <a:r>
              <a:rPr lang="en-US" sz="2400" b="0" dirty="0">
                <a:solidFill>
                  <a:srgbClr val="FFFFFF"/>
                </a:solidFill>
                <a:cs typeface="+mn-cs"/>
              </a:rPr>
              <a:t>The 20</a:t>
            </a:r>
            <a:r>
              <a:rPr lang="en-US" sz="2400" b="0" baseline="30000" dirty="0">
                <a:solidFill>
                  <a:srgbClr val="FFFFFF"/>
                </a:solidFill>
                <a:cs typeface="+mn-cs"/>
              </a:rPr>
              <a:t>th</a:t>
            </a:r>
            <a:r>
              <a:rPr lang="en-US" sz="2400" b="0" dirty="0">
                <a:solidFill>
                  <a:srgbClr val="FFFFFF"/>
                </a:solidFill>
                <a:cs typeface="+mn-cs"/>
              </a:rPr>
              <a:t> Century Enabling “Egalitarian” Eclipse-Chasing</a:t>
            </a:r>
          </a:p>
        </p:txBody>
      </p:sp>
    </p:spTree>
    <p:extLst>
      <p:ext uri="{BB962C8B-B14F-4D97-AF65-F5344CB8AC3E}">
        <p14:creationId xmlns:p14="http://schemas.microsoft.com/office/powerpoint/2010/main" val="121362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52400" y="8382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l"/>
            <a:r>
              <a:rPr lang="en-US" b="0" dirty="0">
                <a:latin typeface="Arial" charset="0"/>
                <a:cs typeface="Arial" charset="0"/>
              </a:rPr>
              <a:t>1972 – 1</a:t>
            </a:r>
            <a:r>
              <a:rPr lang="en-US" b="0" baseline="30000" dirty="0">
                <a:latin typeface="Arial" charset="0"/>
                <a:cs typeface="Arial" charset="0"/>
              </a:rPr>
              <a:t>ST</a:t>
            </a:r>
            <a:r>
              <a:rPr lang="en-US" b="0" dirty="0">
                <a:latin typeface="Arial" charset="0"/>
                <a:cs typeface="Arial" charset="0"/>
              </a:rPr>
              <a:t> </a:t>
            </a:r>
            <a:r>
              <a:rPr lang="en-US" b="0" i="1" dirty="0">
                <a:latin typeface="Arial" charset="0"/>
                <a:cs typeface="Arial" charset="0"/>
              </a:rPr>
              <a:t>Commercial</a:t>
            </a:r>
            <a:r>
              <a:rPr lang="en-US" b="0" dirty="0">
                <a:latin typeface="Arial" charset="0"/>
                <a:cs typeface="Arial" charset="0"/>
              </a:rPr>
              <a:t> Eclipse Cruise</a:t>
            </a:r>
          </a:p>
        </p:txBody>
      </p:sp>
      <p:sp>
        <p:nvSpPr>
          <p:cNvPr id="37891" name="TextBox 1"/>
          <p:cNvSpPr txBox="1">
            <a:spLocks noChangeArrowheads="1"/>
          </p:cNvSpPr>
          <p:nvPr/>
        </p:nvSpPr>
        <p:spPr bwMode="auto">
          <a:xfrm>
            <a:off x="4495800" y="6477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b="0" dirty="0">
                <a:latin typeface="Arial" charset="0"/>
                <a:cs typeface="Arial" charset="0"/>
              </a:rPr>
              <a:t>Onboard photos courtesy of Bill Kramer</a:t>
            </a:r>
          </a:p>
        </p:txBody>
      </p:sp>
      <p:pic>
        <p:nvPicPr>
          <p:cNvPr id="3789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23114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116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3911600"/>
            <a:ext cx="2720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
          <p:cNvSpPr txBox="1">
            <a:spLocks noChangeArrowheads="1"/>
          </p:cNvSpPr>
          <p:nvPr/>
        </p:nvSpPr>
        <p:spPr bwMode="auto">
          <a:xfrm>
            <a:off x="2438400" y="42672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1800" dirty="0">
                <a:solidFill>
                  <a:schemeClr val="tx1"/>
                </a:solidFill>
                <a:latin typeface="Arial" charset="0"/>
                <a:cs typeface="Arial" charset="0"/>
              </a:rPr>
              <a:t>Phil Siegler   </a:t>
            </a:r>
            <a:r>
              <a:rPr lang="en-US" sz="1800" dirty="0" smtClean="0">
                <a:solidFill>
                  <a:schemeClr val="tx1"/>
                </a:solidFill>
                <a:latin typeface="Arial" charset="0"/>
                <a:cs typeface="Arial" charset="0"/>
              </a:rPr>
              <a:t>Bob </a:t>
            </a:r>
            <a:r>
              <a:rPr lang="en-US" sz="1800" dirty="0">
                <a:solidFill>
                  <a:schemeClr val="tx1"/>
                </a:solidFill>
                <a:latin typeface="Arial" charset="0"/>
                <a:cs typeface="Arial" charset="0"/>
              </a:rPr>
              <a:t>Little</a:t>
            </a:r>
          </a:p>
        </p:txBody>
      </p:sp>
      <p:pic>
        <p:nvPicPr>
          <p:cNvPr id="3789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1371600"/>
            <a:ext cx="35242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20"/>
          <p:cNvSpPr>
            <a:spLocks noChangeArrowheads="1"/>
          </p:cNvSpPr>
          <p:nvPr/>
        </p:nvSpPr>
        <p:spPr bwMode="auto">
          <a:xfrm>
            <a:off x="5453063" y="914400"/>
            <a:ext cx="280076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dirty="0">
                <a:solidFill>
                  <a:srgbClr val="FFFFFF"/>
                </a:solidFill>
                <a:latin typeface="Arial" charset="0"/>
                <a:cs typeface="Arial" charset="0"/>
              </a:rPr>
              <a:t>TSS Olympia</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sz="2000" dirty="0">
              <a:latin typeface="Arial" charset="0"/>
              <a:cs typeface="Arial" charset="0"/>
            </a:endParaRPr>
          </a:p>
          <a:p>
            <a:endParaRPr lang="en-US" sz="2000" dirty="0">
              <a:latin typeface="Arial" charset="0"/>
              <a:cs typeface="Arial" charset="0"/>
            </a:endParaRPr>
          </a:p>
          <a:p>
            <a:endParaRPr lang="en-US" sz="2000" dirty="0">
              <a:latin typeface="Arial" charset="0"/>
              <a:cs typeface="Arial" charset="0"/>
            </a:endParaRPr>
          </a:p>
          <a:p>
            <a:pPr algn="l"/>
            <a:r>
              <a:rPr lang="en-US" b="0" dirty="0">
                <a:solidFill>
                  <a:srgbClr val="FFFFFF"/>
                </a:solidFill>
                <a:latin typeface="Arial" charset="0"/>
                <a:cs typeface="Arial" charset="0"/>
              </a:rPr>
              <a:t>800 PAX, 900 mi. e of NY</a:t>
            </a:r>
          </a:p>
        </p:txBody>
      </p:sp>
      <p:pic>
        <p:nvPicPr>
          <p:cNvPr id="37898"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352550"/>
            <a:ext cx="23780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0" y="-762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0" dirty="0">
                <a:solidFill>
                  <a:srgbClr val="FFFFFF"/>
                </a:solidFill>
                <a:cs typeface="+mn-cs"/>
              </a:rPr>
              <a:t>Early 1970’s – Transformational Socio-Economic Umbraphilic Events Spawning the “MODERN” Age Eclipse-Chasing</a:t>
            </a:r>
          </a:p>
        </p:txBody>
      </p:sp>
      <p:sp>
        <p:nvSpPr>
          <p:cNvPr id="13" name="TextBox 1"/>
          <p:cNvSpPr txBox="1">
            <a:spLocks noChangeArrowheads="1"/>
          </p:cNvSpPr>
          <p:nvPr/>
        </p:nvSpPr>
        <p:spPr bwMode="auto">
          <a:xfrm>
            <a:off x="0" y="6457890"/>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b="0" dirty="0" smtClean="0">
                <a:latin typeface="Arial" charset="0"/>
                <a:cs typeface="Arial" charset="0"/>
              </a:rPr>
              <a:t>“A floating scientific hotel…”</a:t>
            </a:r>
            <a:endParaRPr lang="en-US" sz="2000" b="0" dirty="0">
              <a:latin typeface="Arial" charset="0"/>
              <a:cs typeface="Arial" charset="0"/>
            </a:endParaRPr>
          </a:p>
        </p:txBody>
      </p:sp>
    </p:spTree>
    <p:extLst>
      <p:ext uri="{BB962C8B-B14F-4D97-AF65-F5344CB8AC3E}">
        <p14:creationId xmlns:p14="http://schemas.microsoft.com/office/powerpoint/2010/main" val="100025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52400" y="838200"/>
            <a:ext cx="8991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just"/>
            <a:r>
              <a:rPr lang="en-US" b="0" dirty="0">
                <a:solidFill>
                  <a:srgbClr val="FFFFFF"/>
                </a:solidFill>
                <a:latin typeface="Arial" charset="0"/>
                <a:cs typeface="Arial" charset="0"/>
              </a:rPr>
              <a:t>1973:</a:t>
            </a:r>
          </a:p>
          <a:p>
            <a:pPr algn="just"/>
            <a:r>
              <a:rPr lang="en-US" b="0" dirty="0">
                <a:solidFill>
                  <a:srgbClr val="FFFFFF"/>
                </a:solidFill>
                <a:latin typeface="Arial" charset="0"/>
                <a:cs typeface="Arial" charset="0"/>
              </a:rPr>
              <a:t>        2</a:t>
            </a:r>
            <a:r>
              <a:rPr lang="en-US" b="0" baseline="30000" dirty="0">
                <a:solidFill>
                  <a:srgbClr val="FFFFFF"/>
                </a:solidFill>
                <a:latin typeface="Arial" charset="0"/>
                <a:cs typeface="Arial" charset="0"/>
              </a:rPr>
              <a:t>nd</a:t>
            </a:r>
            <a:r>
              <a:rPr lang="en-US" b="0" dirty="0">
                <a:solidFill>
                  <a:srgbClr val="FFFFFF"/>
                </a:solidFill>
                <a:latin typeface="Arial" charset="0"/>
                <a:cs typeface="Arial" charset="0"/>
              </a:rPr>
              <a:t> Commercial Eclipse Cruise</a:t>
            </a:r>
          </a:p>
          <a:p>
            <a:pPr algn="just"/>
            <a:r>
              <a:rPr lang="en-US" b="0" dirty="0">
                <a:solidFill>
                  <a:srgbClr val="FFFFFF"/>
                </a:solidFill>
                <a:latin typeface="Arial" charset="0"/>
                <a:cs typeface="Arial" charset="0"/>
              </a:rPr>
              <a:t>               HMS Canberra, 3000 PAX</a:t>
            </a:r>
            <a:br>
              <a:rPr lang="en-US" b="0" dirty="0">
                <a:solidFill>
                  <a:srgbClr val="FFFFFF"/>
                </a:solidFill>
                <a:latin typeface="Arial" charset="0"/>
                <a:cs typeface="Arial" charset="0"/>
              </a:rPr>
            </a:br>
            <a:r>
              <a:rPr lang="en-US" b="0" dirty="0">
                <a:solidFill>
                  <a:srgbClr val="FFFFFF"/>
                </a:solidFill>
                <a:latin typeface="Arial" charset="0"/>
                <a:cs typeface="Arial" charset="0"/>
              </a:rPr>
              <a:t>                            NW African Coast   </a:t>
            </a:r>
            <a:br>
              <a:rPr lang="en-US" b="0" dirty="0">
                <a:solidFill>
                  <a:srgbClr val="FFFFFF"/>
                </a:solidFill>
                <a:latin typeface="Arial" charset="0"/>
                <a:cs typeface="Arial" charset="0"/>
              </a:rPr>
            </a:br>
            <a:r>
              <a:rPr lang="en-US" b="0" dirty="0">
                <a:solidFill>
                  <a:srgbClr val="FFFFFF"/>
                </a:solidFill>
                <a:latin typeface="Arial" charset="0"/>
                <a:cs typeface="Arial" charset="0"/>
              </a:rPr>
              <a:t>      </a:t>
            </a:r>
          </a:p>
          <a:p>
            <a:endParaRPr lang="en-US" dirty="0">
              <a:latin typeface="Arial" charset="0"/>
              <a:cs typeface="Arial" charset="0"/>
            </a:endParaRPr>
          </a:p>
          <a:p>
            <a:endParaRPr lang="en-US" dirty="0">
              <a:latin typeface="Arial" charset="0"/>
              <a:cs typeface="Arial" charset="0"/>
            </a:endParaRPr>
          </a:p>
          <a:p>
            <a:pPr algn="l"/>
            <a:r>
              <a:rPr lang="en-US" dirty="0">
                <a:latin typeface="Arial" charset="0"/>
                <a:cs typeface="Arial" charset="0"/>
              </a:rPr>
              <a:t>                                          </a:t>
            </a:r>
            <a:r>
              <a:rPr lang="en-US" b="0" dirty="0">
                <a:solidFill>
                  <a:srgbClr val="FFFFFF"/>
                </a:solidFill>
                <a:latin typeface="Arial" charset="0"/>
                <a:cs typeface="Arial" charset="0"/>
              </a:rPr>
              <a:t>7+ minute Pro/Amateur </a:t>
            </a:r>
            <a:br>
              <a:rPr lang="en-US" b="0" dirty="0">
                <a:solidFill>
                  <a:srgbClr val="FFFFFF"/>
                </a:solidFill>
                <a:latin typeface="Arial" charset="0"/>
                <a:cs typeface="Arial" charset="0"/>
              </a:rPr>
            </a:br>
            <a:r>
              <a:rPr lang="en-US" b="0" dirty="0">
                <a:solidFill>
                  <a:srgbClr val="FFFFFF"/>
                </a:solidFill>
                <a:latin typeface="Arial" charset="0"/>
                <a:cs typeface="Arial" charset="0"/>
              </a:rPr>
              <a:t>                                          Expedition(s) to NW Africa</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pPr algn="l"/>
            <a:r>
              <a:rPr lang="en-US" dirty="0">
                <a:latin typeface="Arial" charset="0"/>
                <a:cs typeface="Arial" charset="0"/>
              </a:rPr>
              <a:t/>
            </a:r>
            <a:br>
              <a:rPr lang="en-US" dirty="0">
                <a:latin typeface="Arial" charset="0"/>
                <a:cs typeface="Arial" charset="0"/>
              </a:rPr>
            </a:br>
            <a:r>
              <a:rPr lang="en-US" dirty="0">
                <a:latin typeface="Arial" charset="0"/>
                <a:cs typeface="Arial" charset="0"/>
              </a:rPr>
              <a:t>      </a:t>
            </a:r>
            <a:r>
              <a:rPr lang="en-US" b="0" dirty="0">
                <a:solidFill>
                  <a:srgbClr val="FFFFFF"/>
                </a:solidFill>
                <a:latin typeface="Arial" charset="0"/>
                <a:cs typeface="Arial" charset="0"/>
              </a:rPr>
              <a:t>Concorde used 1h 13m totality</a:t>
            </a:r>
          </a:p>
          <a:p>
            <a:pPr algn="l"/>
            <a:r>
              <a:rPr lang="en-US" b="0" dirty="0">
                <a:solidFill>
                  <a:srgbClr val="FFFFFF"/>
                </a:solidFill>
                <a:latin typeface="Arial" charset="0"/>
                <a:cs typeface="Arial" charset="0"/>
              </a:rPr>
              <a:t>               supersonic eclipse chase</a:t>
            </a:r>
          </a:p>
        </p:txBody>
      </p:sp>
      <p:pic>
        <p:nvPicPr>
          <p:cNvPr id="38915"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762000"/>
            <a:ext cx="3175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19400"/>
            <a:ext cx="30130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800600"/>
            <a:ext cx="38100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9"/>
          <p:cNvSpPr>
            <a:spLocks noChangeArrowheads="1"/>
          </p:cNvSpPr>
          <p:nvPr/>
        </p:nvSpPr>
        <p:spPr bwMode="auto">
          <a:xfrm>
            <a:off x="0" y="-762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0" dirty="0">
                <a:solidFill>
                  <a:srgbClr val="FFFFFF"/>
                </a:solidFill>
                <a:cs typeface="+mn-cs"/>
              </a:rPr>
              <a:t>Early 1970’s – Transformational Socio-Economic Umbraphilic Events Spawning the “MODERN” Age Eclipse-Chasing</a:t>
            </a:r>
          </a:p>
        </p:txBody>
      </p:sp>
    </p:spTree>
    <p:extLst>
      <p:ext uri="{BB962C8B-B14F-4D97-AF65-F5344CB8AC3E}">
        <p14:creationId xmlns:p14="http://schemas.microsoft.com/office/powerpoint/2010/main" val="1266642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152400" y="838200"/>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b="0" dirty="0">
                <a:latin typeface="Arial" charset="0"/>
                <a:cs typeface="Arial" charset="0"/>
              </a:rPr>
              <a:t>1974 – 1</a:t>
            </a:r>
            <a:r>
              <a:rPr lang="en-US" b="0" baseline="30000" dirty="0">
                <a:latin typeface="Arial" charset="0"/>
                <a:cs typeface="Arial" charset="0"/>
              </a:rPr>
              <a:t>ST</a:t>
            </a:r>
            <a:r>
              <a:rPr lang="en-US" b="0" dirty="0">
                <a:latin typeface="Arial" charset="0"/>
                <a:cs typeface="Arial" charset="0"/>
              </a:rPr>
              <a:t> </a:t>
            </a:r>
            <a:r>
              <a:rPr lang="en-US" b="0" i="1" dirty="0">
                <a:latin typeface="Arial" charset="0"/>
                <a:cs typeface="Arial" charset="0"/>
              </a:rPr>
              <a:t>Commercial</a:t>
            </a:r>
            <a:r>
              <a:rPr lang="en-US" b="0" dirty="0">
                <a:latin typeface="Arial" charset="0"/>
                <a:cs typeface="Arial" charset="0"/>
              </a:rPr>
              <a:t> Eclipse Flight</a:t>
            </a:r>
          </a:p>
        </p:txBody>
      </p:sp>
      <p:pic>
        <p:nvPicPr>
          <p:cNvPr id="39939" name="Picture 4" descr="wend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14400"/>
            <a:ext cx="32004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webdy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33800"/>
            <a:ext cx="38100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97300"/>
            <a:ext cx="36576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7"/>
          <p:cNvGrpSpPr>
            <a:grpSpLocks/>
          </p:cNvGrpSpPr>
          <p:nvPr/>
        </p:nvGrpSpPr>
        <p:grpSpPr bwMode="auto">
          <a:xfrm>
            <a:off x="400050" y="1349375"/>
            <a:ext cx="3486150" cy="2246769"/>
            <a:chOff x="552450" y="1349276"/>
            <a:chExt cx="3486150" cy="2246865"/>
          </a:xfrm>
        </p:grpSpPr>
        <p:pic>
          <p:nvPicPr>
            <p:cNvPr id="3994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803400"/>
              <a:ext cx="34861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Rectangle 2"/>
            <p:cNvSpPr>
              <a:spLocks noChangeArrowheads="1"/>
            </p:cNvSpPr>
            <p:nvPr/>
          </p:nvSpPr>
          <p:spPr bwMode="auto">
            <a:xfrm>
              <a:off x="569256" y="1349276"/>
              <a:ext cx="3452538" cy="224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dirty="0">
                  <a:solidFill>
                    <a:srgbClr val="FFFFFF"/>
                  </a:solidFill>
                  <a:latin typeface="Arial" charset="0"/>
                  <a:cs typeface="Arial" charset="0"/>
                </a:rPr>
                <a:t>Ansett Airlines B-727</a:t>
              </a:r>
            </a:p>
            <a:p>
              <a:endParaRPr lang="en-US" dirty="0">
                <a:latin typeface="Arial" charset="0"/>
                <a:cs typeface="Arial" charset="0"/>
              </a:endParaRPr>
            </a:p>
            <a:p>
              <a:endParaRPr lang="en-US" b="0" dirty="0">
                <a:solidFill>
                  <a:srgbClr val="FFFFFF"/>
                </a:solidFill>
                <a:latin typeface="Arial" charset="0"/>
                <a:cs typeface="Arial" charset="0"/>
              </a:endParaRPr>
            </a:p>
            <a:p>
              <a:endParaRPr lang="en-US" b="0" dirty="0">
                <a:solidFill>
                  <a:srgbClr val="FFFFFF"/>
                </a:solidFill>
                <a:latin typeface="Arial" charset="0"/>
                <a:cs typeface="Arial" charset="0"/>
              </a:endParaRPr>
            </a:p>
            <a:p>
              <a:endParaRPr lang="en-US" sz="2000" b="0" dirty="0">
                <a:solidFill>
                  <a:srgbClr val="FFFFFF"/>
                </a:solidFill>
                <a:latin typeface="Arial" charset="0"/>
                <a:cs typeface="Arial" charset="0"/>
              </a:endParaRPr>
            </a:p>
            <a:p>
              <a:r>
                <a:rPr lang="en-US" b="0" dirty="0">
                  <a:solidFill>
                    <a:srgbClr val="FFFFFF"/>
                  </a:solidFill>
                  <a:latin typeface="Arial" charset="0"/>
                  <a:cs typeface="Arial" charset="0"/>
                </a:rPr>
                <a:t>Launch: Perth, Australia</a:t>
              </a:r>
            </a:p>
          </p:txBody>
        </p:sp>
      </p:grpSp>
      <p:sp>
        <p:nvSpPr>
          <p:cNvPr id="39943" name="TextBox 1"/>
          <p:cNvSpPr txBox="1">
            <a:spLocks noChangeArrowheads="1"/>
          </p:cNvSpPr>
          <p:nvPr/>
        </p:nvSpPr>
        <p:spPr bwMode="auto">
          <a:xfrm>
            <a:off x="2057400" y="6457950"/>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r>
              <a:rPr lang="en-US" sz="2000" b="0" dirty="0">
                <a:latin typeface="Arial" charset="0"/>
                <a:cs typeface="Arial" charset="0"/>
              </a:rPr>
              <a:t>Onboard photos courtesy of Wendy Carlos</a:t>
            </a:r>
          </a:p>
        </p:txBody>
      </p:sp>
      <p:sp>
        <p:nvSpPr>
          <p:cNvPr id="13" name="Rectangle 9"/>
          <p:cNvSpPr>
            <a:spLocks noChangeArrowheads="1"/>
          </p:cNvSpPr>
          <p:nvPr/>
        </p:nvSpPr>
        <p:spPr bwMode="auto">
          <a:xfrm>
            <a:off x="0" y="-762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0" dirty="0">
                <a:solidFill>
                  <a:srgbClr val="FFFFFF"/>
                </a:solidFill>
                <a:cs typeface="+mn-cs"/>
              </a:rPr>
              <a:t>Early 1970’s – Transformational Socio-Economic Umbraphilic Events </a:t>
            </a:r>
            <a:r>
              <a:rPr lang="en-US" sz="2400" b="0" dirty="0" smtClean="0">
                <a:solidFill>
                  <a:srgbClr val="FFFFFF"/>
                </a:solidFill>
                <a:cs typeface="+mn-cs"/>
              </a:rPr>
              <a:t>Spawning </a:t>
            </a:r>
            <a:r>
              <a:rPr lang="en-US" sz="2400" b="0" dirty="0">
                <a:solidFill>
                  <a:srgbClr val="FFFFFF"/>
                </a:solidFill>
                <a:cs typeface="+mn-cs"/>
              </a:rPr>
              <a:t>the “MODERN” Age Eclipse-Chasing</a:t>
            </a:r>
          </a:p>
        </p:txBody>
      </p:sp>
    </p:spTree>
    <p:extLst>
      <p:ext uri="{BB962C8B-B14F-4D97-AF65-F5344CB8AC3E}">
        <p14:creationId xmlns:p14="http://schemas.microsoft.com/office/powerpoint/2010/main" val="1653202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7800"/>
            <a:ext cx="97536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88280"/>
            <a:ext cx="9144000" cy="1938992"/>
          </a:xfrm>
          <a:prstGeom prst="rect">
            <a:avLst/>
          </a:prstGeom>
        </p:spPr>
        <p:txBody>
          <a:bodyPr wrap="square">
            <a:spAutoFit/>
          </a:bodyPr>
          <a:lstStyle/>
          <a:p>
            <a:pPr algn="ctr"/>
            <a:r>
              <a:rPr lang="en-US" sz="4000" b="0" dirty="0">
                <a:solidFill>
                  <a:srgbClr val="FFFF00"/>
                </a:solidFill>
                <a:latin typeface="Skia"/>
                <a:cs typeface="Skia"/>
              </a:rPr>
              <a:t>Ominous Beginnings</a:t>
            </a:r>
          </a:p>
          <a:p>
            <a:pPr algn="ctr"/>
            <a:endParaRPr lang="en-US" sz="4000" b="0" dirty="0">
              <a:solidFill>
                <a:srgbClr val="FFFF00"/>
              </a:solidFill>
              <a:latin typeface="Skia"/>
              <a:cs typeface="Skia"/>
            </a:endParaRPr>
          </a:p>
          <a:p>
            <a:pPr algn="ctr"/>
            <a:r>
              <a:rPr lang="en-US" sz="4000" b="0" dirty="0">
                <a:solidFill>
                  <a:srgbClr val="FFFF00"/>
                </a:solidFill>
                <a:latin typeface="Skia"/>
                <a:cs typeface="Skia"/>
              </a:rPr>
              <a:t>Umbra</a:t>
            </a:r>
            <a:r>
              <a:rPr lang="en-US" sz="4000" b="0" i="1" dirty="0">
                <a:solidFill>
                  <a:srgbClr val="FF0000"/>
                </a:solidFill>
                <a:latin typeface="Skia"/>
                <a:cs typeface="Skia"/>
              </a:rPr>
              <a:t>phobia</a:t>
            </a:r>
            <a:endParaRPr lang="en-US" sz="4000" i="1" dirty="0">
              <a:solidFill>
                <a:srgbClr val="FF0000"/>
              </a:solidFill>
              <a:latin typeface="Skia"/>
              <a:cs typeface="Skia"/>
            </a:endParaRPr>
          </a:p>
        </p:txBody>
      </p:sp>
      <p:sp>
        <p:nvSpPr>
          <p:cNvPr id="4" name="Text Box 2"/>
          <p:cNvSpPr txBox="1">
            <a:spLocks noChangeArrowheads="1"/>
          </p:cNvSpPr>
          <p:nvPr/>
        </p:nvSpPr>
        <p:spPr bwMode="auto">
          <a:xfrm>
            <a:off x="0" y="2674895"/>
            <a:ext cx="91440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sz="3200" b="1" u="sng" dirty="0">
                <a:latin typeface="+mn-lt"/>
              </a:rPr>
              <a:t>Total Solar Eclipses in Antiquity</a:t>
            </a:r>
          </a:p>
          <a:p>
            <a:endParaRPr lang="en-US" b="1" u="sng" dirty="0">
              <a:latin typeface="+mn-lt"/>
            </a:endParaRPr>
          </a:p>
          <a:p>
            <a:endParaRPr lang="en-US" sz="3200" b="1" u="sng" dirty="0">
              <a:latin typeface="+mn-lt"/>
            </a:endParaRPr>
          </a:p>
          <a:p>
            <a:pPr>
              <a:lnSpc>
                <a:spcPct val="150000"/>
              </a:lnSpc>
            </a:pPr>
            <a:r>
              <a:rPr lang="en-US" sz="2800" dirty="0">
                <a:latin typeface="Skia"/>
                <a:cs typeface="Skia"/>
              </a:rPr>
              <a:t>• Universally Regarded as Portents of Dark Times</a:t>
            </a:r>
            <a:endParaRPr lang="en-US" sz="2800" dirty="0">
              <a:solidFill>
                <a:srgbClr val="FFFFFF"/>
              </a:solidFill>
              <a:latin typeface="Skia"/>
              <a:cs typeface="Skia"/>
            </a:endParaRPr>
          </a:p>
          <a:p>
            <a:pPr>
              <a:lnSpc>
                <a:spcPct val="150000"/>
              </a:lnSpc>
            </a:pPr>
            <a:r>
              <a:rPr lang="en-US" sz="2800" dirty="0">
                <a:solidFill>
                  <a:srgbClr val="FFFFFF"/>
                </a:solidFill>
                <a:latin typeface="Skia"/>
                <a:cs typeface="Skia"/>
              </a:rPr>
              <a:t>• Trans-culturally perceived as fearsome phenomenon </a:t>
            </a:r>
          </a:p>
          <a:p>
            <a:pPr>
              <a:lnSpc>
                <a:spcPct val="150000"/>
              </a:lnSpc>
            </a:pPr>
            <a:r>
              <a:rPr lang="en-US" sz="2800" dirty="0">
                <a:solidFill>
                  <a:srgbClr val="FFFFFF"/>
                </a:solidFill>
                <a:latin typeface="Skia"/>
                <a:cs typeface="Skia"/>
              </a:rPr>
              <a:t>• “Predicted” to be forewarned not welcomed!</a:t>
            </a:r>
          </a:p>
          <a:p>
            <a:pPr>
              <a:lnSpc>
                <a:spcPct val="150000"/>
              </a:lnSpc>
            </a:pPr>
            <a:endParaRPr lang="en-US" dirty="0">
              <a:solidFill>
                <a:srgbClr val="FFFFFF"/>
              </a:solidFill>
              <a:latin typeface="+mn-lt"/>
            </a:endParaRPr>
          </a:p>
        </p:txBody>
      </p:sp>
      <p:sp>
        <p:nvSpPr>
          <p:cNvPr id="6" name="Text Box 2"/>
          <p:cNvSpPr txBox="1">
            <a:spLocks noChangeArrowheads="1"/>
          </p:cNvSpPr>
          <p:nvPr/>
        </p:nvSpPr>
        <p:spPr bwMode="auto">
          <a:xfrm>
            <a:off x="0" y="5989261"/>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charset="0"/>
                <a:ea typeface="ＭＳ Ｐゴシック" charset="0"/>
                <a:cs typeface="ＭＳ Ｐゴシック" charset="0"/>
              </a:defRPr>
            </a:lvl1pPr>
            <a:lvl2pPr marL="742950" indent="-285750">
              <a:defRPr sz="2400">
                <a:solidFill>
                  <a:schemeClr val="bg1"/>
                </a:solidFill>
                <a:latin typeface="Times" charset="0"/>
                <a:ea typeface="ＭＳ Ｐゴシック" charset="0"/>
              </a:defRPr>
            </a:lvl2pPr>
            <a:lvl3pPr marL="1143000" indent="-228600">
              <a:defRPr sz="2400">
                <a:solidFill>
                  <a:schemeClr val="bg1"/>
                </a:solidFill>
                <a:latin typeface="Times" charset="0"/>
                <a:ea typeface="ＭＳ Ｐゴシック" charset="0"/>
              </a:defRPr>
            </a:lvl3pPr>
            <a:lvl4pPr marL="1600200" indent="-228600">
              <a:defRPr sz="2400">
                <a:solidFill>
                  <a:schemeClr val="bg1"/>
                </a:solidFill>
                <a:latin typeface="Times" charset="0"/>
                <a:ea typeface="ＭＳ Ｐゴシック" charset="0"/>
              </a:defRPr>
            </a:lvl4pPr>
            <a:lvl5pPr marL="2057400" indent="-228600">
              <a:defRPr sz="2400">
                <a:solidFill>
                  <a:schemeClr val="bg1"/>
                </a:solidFill>
                <a:latin typeface="Times" charset="0"/>
                <a:ea typeface="ＭＳ Ｐゴシック" charset="0"/>
              </a:defRPr>
            </a:lvl5pPr>
            <a:lvl6pPr marL="2514600" indent="-228600" eaLnBrk="0" fontAlgn="base" hangingPunct="0">
              <a:spcBef>
                <a:spcPct val="0"/>
              </a:spcBef>
              <a:spcAft>
                <a:spcPct val="0"/>
              </a:spcAft>
              <a:defRPr sz="2400">
                <a:solidFill>
                  <a:schemeClr val="bg1"/>
                </a:solidFill>
                <a:latin typeface="Times" charset="0"/>
                <a:ea typeface="ＭＳ Ｐゴシック" charset="0"/>
              </a:defRPr>
            </a:lvl6pPr>
            <a:lvl7pPr marL="2971800" indent="-228600" eaLnBrk="0" fontAlgn="base" hangingPunct="0">
              <a:spcBef>
                <a:spcPct val="0"/>
              </a:spcBef>
              <a:spcAft>
                <a:spcPct val="0"/>
              </a:spcAft>
              <a:defRPr sz="2400">
                <a:solidFill>
                  <a:schemeClr val="bg1"/>
                </a:solidFill>
                <a:latin typeface="Times" charset="0"/>
                <a:ea typeface="ＭＳ Ｐゴシック" charset="0"/>
              </a:defRPr>
            </a:lvl7pPr>
            <a:lvl8pPr marL="3429000" indent="-228600" eaLnBrk="0" fontAlgn="base" hangingPunct="0">
              <a:spcBef>
                <a:spcPct val="0"/>
              </a:spcBef>
              <a:spcAft>
                <a:spcPct val="0"/>
              </a:spcAft>
              <a:defRPr sz="2400">
                <a:solidFill>
                  <a:schemeClr val="bg1"/>
                </a:solidFill>
                <a:latin typeface="Times" charset="0"/>
                <a:ea typeface="ＭＳ Ｐゴシック" charset="0"/>
              </a:defRPr>
            </a:lvl8pPr>
            <a:lvl9pPr marL="3886200" indent="-228600" eaLnBrk="0" fontAlgn="base" hangingPunct="0">
              <a:spcBef>
                <a:spcPct val="0"/>
              </a:spcBef>
              <a:spcAft>
                <a:spcPct val="0"/>
              </a:spcAft>
              <a:defRPr sz="2400">
                <a:solidFill>
                  <a:schemeClr val="bg1"/>
                </a:solidFill>
                <a:latin typeface="Times" charset="0"/>
                <a:ea typeface="ＭＳ Ｐゴシック" charset="0"/>
              </a:defRPr>
            </a:lvl9pPr>
          </a:lstStyle>
          <a:p>
            <a:pPr algn="ctr"/>
            <a:r>
              <a:rPr lang="en-US" b="1" dirty="0">
                <a:solidFill>
                  <a:srgbClr val="04DC1A"/>
                </a:solidFill>
                <a:cs typeface="Times" charset="0"/>
              </a:rPr>
              <a:t>Intentionally “Chasing” the Moon’s shadow INTO the “path of totality” is a relatively new endeavor in the course of human history</a:t>
            </a:r>
            <a:r>
              <a:rPr lang="en-US" sz="400" dirty="0">
                <a:solidFill>
                  <a:srgbClr val="04DC1A"/>
                </a:solidFill>
                <a:cs typeface="Times" charset="0"/>
              </a:rPr>
              <a:t>.</a:t>
            </a:r>
          </a:p>
          <a:p>
            <a:pPr algn="ctr"/>
            <a:endParaRPr lang="en-US" sz="400" dirty="0">
              <a:latin typeface="Arial" charset="0"/>
              <a:cs typeface="Arial" charset="0"/>
            </a:endParaRPr>
          </a:p>
        </p:txBody>
      </p:sp>
    </p:spTree>
    <p:extLst>
      <p:ext uri="{BB962C8B-B14F-4D97-AF65-F5344CB8AC3E}">
        <p14:creationId xmlns:p14="http://schemas.microsoft.com/office/powerpoint/2010/main" val="341381097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ChangeArrowheads="1"/>
          </p:cNvSpPr>
          <p:nvPr/>
        </p:nvSpPr>
        <p:spPr bwMode="auto">
          <a:xfrm>
            <a:off x="76200" y="-7938"/>
            <a:ext cx="9067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solidFill>
                  <a:srgbClr val="F2F2F2"/>
                </a:solidFill>
                <a:latin typeface="Times"/>
                <a:cs typeface="Times"/>
              </a:rPr>
              <a:t>The New Millenium</a:t>
            </a:r>
          </a:p>
          <a:p>
            <a:pPr algn="ctr"/>
            <a:endParaRPr lang="en-US" sz="1200" dirty="0">
              <a:solidFill>
                <a:srgbClr val="F2F2F2"/>
              </a:solidFill>
              <a:latin typeface="Times"/>
              <a:cs typeface="Times"/>
            </a:endParaRPr>
          </a:p>
          <a:p>
            <a:pPr algn="ctr"/>
            <a:r>
              <a:rPr lang="en-US" sz="2800" dirty="0">
                <a:solidFill>
                  <a:srgbClr val="F2F2F2"/>
                </a:solidFill>
                <a:latin typeface="Times"/>
                <a:cs typeface="Times"/>
              </a:rPr>
              <a:t>What a difference a century makes!</a:t>
            </a:r>
            <a:endParaRPr lang="en-US" dirty="0">
              <a:solidFill>
                <a:srgbClr val="F2F2F2"/>
              </a:solidFill>
              <a:latin typeface="Times"/>
              <a:cs typeface="Times"/>
            </a:endParaRPr>
          </a:p>
        </p:txBody>
      </p:sp>
      <p:pic>
        <p:nvPicPr>
          <p:cNvPr id="778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1100"/>
            <a:ext cx="443388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64750"/>
            <a:ext cx="4205288"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8"/>
          <p:cNvSpPr>
            <a:spLocks noChangeArrowheads="1"/>
          </p:cNvSpPr>
          <p:nvPr/>
        </p:nvSpPr>
        <p:spPr bwMode="auto">
          <a:xfrm>
            <a:off x="0" y="4378962"/>
            <a:ext cx="9144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0" dirty="0">
                <a:solidFill>
                  <a:srgbClr val="F2F2F2"/>
                </a:solidFill>
                <a:latin typeface="Arial" charset="0"/>
                <a:cs typeface="Arial" charset="0"/>
              </a:rPr>
              <a:t>      Turn of the 20</a:t>
            </a:r>
            <a:r>
              <a:rPr lang="en-US" b="0" baseline="30000" dirty="0">
                <a:solidFill>
                  <a:srgbClr val="F2F2F2"/>
                </a:solidFill>
                <a:latin typeface="Arial" charset="0"/>
                <a:cs typeface="Arial" charset="0"/>
              </a:rPr>
              <a:t>th</a:t>
            </a:r>
            <a:r>
              <a:rPr lang="en-US" b="0" dirty="0">
                <a:solidFill>
                  <a:srgbClr val="F2F2F2"/>
                </a:solidFill>
                <a:latin typeface="Arial" charset="0"/>
                <a:cs typeface="Arial" charset="0"/>
              </a:rPr>
              <a:t> Century                                Turn of the 21</a:t>
            </a:r>
            <a:r>
              <a:rPr lang="en-US" b="0" baseline="30000" dirty="0">
                <a:solidFill>
                  <a:srgbClr val="F2F2F2"/>
                </a:solidFill>
                <a:latin typeface="Arial" charset="0"/>
                <a:cs typeface="Arial" charset="0"/>
              </a:rPr>
              <a:t>st</a:t>
            </a:r>
            <a:r>
              <a:rPr lang="en-US" b="0" dirty="0">
                <a:solidFill>
                  <a:srgbClr val="F2F2F2"/>
                </a:solidFill>
                <a:latin typeface="Arial" charset="0"/>
                <a:cs typeface="Arial" charset="0"/>
              </a:rPr>
              <a:t> Century</a:t>
            </a:r>
          </a:p>
          <a:p>
            <a:pPr algn="ctr"/>
            <a:endParaRPr lang="en-US" sz="900" dirty="0">
              <a:solidFill>
                <a:srgbClr val="F2F2F2"/>
              </a:solidFill>
              <a:latin typeface="Times"/>
              <a:cs typeface="Times"/>
            </a:endParaRPr>
          </a:p>
          <a:p>
            <a:pPr algn="ctr"/>
            <a:r>
              <a:rPr lang="en-US" dirty="0">
                <a:solidFill>
                  <a:srgbClr val="F2F2F2"/>
                </a:solidFill>
                <a:latin typeface="Times"/>
                <a:cs typeface="Times"/>
              </a:rPr>
              <a:t>(But: ‘The “</a:t>
            </a:r>
            <a:r>
              <a:rPr lang="en-US" altLang="ja-JP" i="1" dirty="0">
                <a:solidFill>
                  <a:srgbClr val="F2F2F2"/>
                </a:solidFill>
                <a:latin typeface="Times"/>
                <a:cs typeface="Times"/>
              </a:rPr>
              <a:t>Moore</a:t>
            </a:r>
            <a:r>
              <a:rPr lang="en-US" i="1" dirty="0">
                <a:solidFill>
                  <a:srgbClr val="F2F2F2"/>
                </a:solidFill>
                <a:latin typeface="Times"/>
                <a:cs typeface="Times"/>
              </a:rPr>
              <a:t>”</a:t>
            </a:r>
            <a:r>
              <a:rPr lang="en-US" altLang="ja-JP" dirty="0">
                <a:solidFill>
                  <a:srgbClr val="F2F2F2"/>
                </a:solidFill>
                <a:latin typeface="Times"/>
                <a:cs typeface="Times"/>
              </a:rPr>
              <a:t> things change, the more they stay the same</a:t>
            </a:r>
            <a:r>
              <a:rPr lang="en-US" dirty="0">
                <a:solidFill>
                  <a:srgbClr val="F2F2F2"/>
                </a:solidFill>
                <a:latin typeface="Times"/>
                <a:cs typeface="Times"/>
              </a:rPr>
              <a:t>’</a:t>
            </a:r>
            <a:r>
              <a:rPr lang="en-US" altLang="ja-JP" dirty="0">
                <a:solidFill>
                  <a:srgbClr val="F2F2F2"/>
                </a:solidFill>
                <a:latin typeface="Times"/>
                <a:cs typeface="Times"/>
              </a:rPr>
              <a:t>…)</a:t>
            </a:r>
            <a:endParaRPr lang="en-US" dirty="0">
              <a:solidFill>
                <a:srgbClr val="F2F2F2"/>
              </a:solidFill>
              <a:latin typeface="Times"/>
              <a:cs typeface="Times"/>
            </a:endParaRPr>
          </a:p>
          <a:p>
            <a:pPr algn="ctr"/>
            <a:endParaRPr lang="en-US" b="0" dirty="0">
              <a:solidFill>
                <a:srgbClr val="F2F2F2"/>
              </a:solidFill>
              <a:latin typeface="Arial" charset="0"/>
              <a:cs typeface="Arial" charset="0"/>
            </a:endParaRPr>
          </a:p>
          <a:p>
            <a:pPr algn="ctr"/>
            <a:endParaRPr lang="en-US" b="0" dirty="0">
              <a:solidFill>
                <a:srgbClr val="F2F2F2"/>
              </a:solidFill>
              <a:latin typeface="Arial" charset="0"/>
              <a:cs typeface="Arial" charset="0"/>
            </a:endParaRPr>
          </a:p>
        </p:txBody>
      </p:sp>
      <p:pic>
        <p:nvPicPr>
          <p:cNvPr id="778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71100"/>
            <a:ext cx="18923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63163"/>
            <a:ext cx="14636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52400" y="1271100"/>
            <a:ext cx="1463040" cy="1216152"/>
          </a:xfrm>
          <a:prstGeom prst="rect">
            <a:avLst/>
          </a:prstGeom>
          <a:no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charset="0"/>
              <a:ea typeface="ＭＳ Ｐゴシック" charset="0"/>
            </a:endParaRPr>
          </a:p>
        </p:txBody>
      </p:sp>
      <p:sp>
        <p:nvSpPr>
          <p:cNvPr id="10" name="Rectangle 9"/>
          <p:cNvSpPr/>
          <p:nvPr/>
        </p:nvSpPr>
        <p:spPr bwMode="auto">
          <a:xfrm>
            <a:off x="4800600" y="1271100"/>
            <a:ext cx="1905000" cy="11430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charset="0"/>
              <a:ea typeface="ＭＳ Ｐゴシック" charset="0"/>
            </a:endParaRPr>
          </a:p>
        </p:txBody>
      </p:sp>
      <p:sp>
        <p:nvSpPr>
          <p:cNvPr id="3" name="Rectangle 2"/>
          <p:cNvSpPr/>
          <p:nvPr/>
        </p:nvSpPr>
        <p:spPr>
          <a:xfrm>
            <a:off x="14288" y="5278048"/>
            <a:ext cx="9144000" cy="1569660"/>
          </a:xfrm>
          <a:prstGeom prst="rect">
            <a:avLst/>
          </a:prstGeom>
        </p:spPr>
        <p:txBody>
          <a:bodyPr wrap="square">
            <a:spAutoFit/>
          </a:bodyPr>
          <a:lstStyle/>
          <a:p>
            <a:r>
              <a:rPr lang="en-US" dirty="0">
                <a:solidFill>
                  <a:schemeClr val="bg1"/>
                </a:solidFill>
                <a:latin typeface="Skia"/>
                <a:cs typeface="Skia"/>
              </a:rPr>
              <a:t>Despite Technological Advances:</a:t>
            </a:r>
            <a:endParaRPr lang="en-US" sz="1200" dirty="0">
              <a:solidFill>
                <a:schemeClr val="bg1"/>
              </a:solidFill>
              <a:latin typeface="Skia"/>
              <a:cs typeface="Skia"/>
            </a:endParaRPr>
          </a:p>
          <a:p>
            <a:endParaRPr lang="en-US" sz="1200" dirty="0">
              <a:solidFill>
                <a:schemeClr val="bg1"/>
              </a:solidFill>
              <a:latin typeface="Skia"/>
              <a:cs typeface="Skia"/>
            </a:endParaRPr>
          </a:p>
          <a:p>
            <a:pPr algn="ctr"/>
            <a:r>
              <a:rPr lang="en-US" dirty="0">
                <a:solidFill>
                  <a:schemeClr val="bg1"/>
                </a:solidFill>
                <a:latin typeface="Skia"/>
                <a:cs typeface="Skia"/>
              </a:rPr>
              <a:t>A TOTAL Solar Eclipse is arguably remains </a:t>
            </a:r>
            <a:r>
              <a:rPr lang="en-US" i="1" dirty="0">
                <a:solidFill>
                  <a:schemeClr val="bg1"/>
                </a:solidFill>
                <a:latin typeface="Skia"/>
                <a:cs typeface="Skia"/>
              </a:rPr>
              <a:t>THE</a:t>
            </a:r>
            <a:r>
              <a:rPr lang="en-US" dirty="0">
                <a:solidFill>
                  <a:schemeClr val="bg1"/>
                </a:solidFill>
                <a:latin typeface="Skia"/>
                <a:cs typeface="Skia"/>
              </a:rPr>
              <a:t> most  impressive and awe inspiring</a:t>
            </a:r>
          </a:p>
          <a:p>
            <a:pPr algn="ctr"/>
            <a:r>
              <a:rPr lang="en-US" dirty="0">
                <a:solidFill>
                  <a:schemeClr val="bg1"/>
                </a:solidFill>
                <a:latin typeface="Skia"/>
                <a:cs typeface="Skia"/>
              </a:rPr>
              <a:t> re-occurring natural phenomenon that humans can witness</a:t>
            </a:r>
            <a:endParaRPr lang="en-US" sz="1200" dirty="0">
              <a:solidFill>
                <a:schemeClr val="bg1"/>
              </a:solidFill>
              <a:latin typeface="Skia"/>
              <a:cs typeface="Skia"/>
            </a:endParaRPr>
          </a:p>
          <a:p>
            <a:pPr algn="ctr"/>
            <a:endParaRPr lang="en-US" sz="1200" dirty="0">
              <a:solidFill>
                <a:schemeClr val="bg1"/>
              </a:solidFill>
              <a:latin typeface="Skia"/>
              <a:cs typeface="Skia"/>
            </a:endParaRPr>
          </a:p>
          <a:p>
            <a:pPr algn="ctr"/>
            <a:r>
              <a:rPr lang="en-US" dirty="0">
                <a:solidFill>
                  <a:schemeClr val="bg1"/>
                </a:solidFill>
                <a:latin typeface="Skia"/>
                <a:cs typeface="Skia"/>
              </a:rPr>
              <a:t>The MOST viscerally dramatic and dynamic of ALL predicatble  celestial events</a:t>
            </a:r>
          </a:p>
        </p:txBody>
      </p:sp>
    </p:spTree>
    <p:extLst>
      <p:ext uri="{BB962C8B-B14F-4D97-AF65-F5344CB8AC3E}">
        <p14:creationId xmlns:p14="http://schemas.microsoft.com/office/powerpoint/2010/main" val="1803454639"/>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14778"/>
            <a:ext cx="9144000" cy="2554545"/>
          </a:xfrm>
          <a:prstGeom prst="rect">
            <a:avLst/>
          </a:prstGeom>
        </p:spPr>
        <p:txBody>
          <a:bodyPr wrap="square">
            <a:spAutoFit/>
          </a:bodyPr>
          <a:lstStyle/>
          <a:p>
            <a:pPr algn="ctr"/>
            <a:r>
              <a:rPr lang="en-US" sz="4000" b="0" dirty="0">
                <a:solidFill>
                  <a:srgbClr val="FFFF00"/>
                </a:solidFill>
                <a:latin typeface="Skia"/>
                <a:cs typeface="Skia"/>
              </a:rPr>
              <a:t>Contemporary</a:t>
            </a:r>
          </a:p>
          <a:p>
            <a:pPr algn="ctr"/>
            <a:r>
              <a:rPr lang="en-US" sz="4000" dirty="0">
                <a:solidFill>
                  <a:srgbClr val="FFFF00"/>
                </a:solidFill>
                <a:latin typeface="Skia"/>
                <a:cs typeface="Skia"/>
              </a:rPr>
              <a:t>Eclipse Chasing</a:t>
            </a:r>
          </a:p>
          <a:p>
            <a:pPr algn="ctr"/>
            <a:r>
              <a:rPr lang="en-US" sz="4000" dirty="0">
                <a:solidFill>
                  <a:srgbClr val="FFFF00"/>
                </a:solidFill>
                <a:latin typeface="Skia"/>
                <a:cs typeface="Skia"/>
              </a:rPr>
              <a:t>a.k.a.</a:t>
            </a:r>
          </a:p>
          <a:p>
            <a:pPr algn="ctr"/>
            <a:r>
              <a:rPr lang="en-US" sz="4000" dirty="0">
                <a:solidFill>
                  <a:srgbClr val="FFFF00"/>
                </a:solidFill>
                <a:latin typeface="Skia"/>
                <a:cs typeface="Skia"/>
              </a:rPr>
              <a:t>“UMBRAPHILIA”</a:t>
            </a:r>
          </a:p>
        </p:txBody>
      </p:sp>
    </p:spTree>
    <p:extLst>
      <p:ext uri="{BB962C8B-B14F-4D97-AF65-F5344CB8AC3E}">
        <p14:creationId xmlns:p14="http://schemas.microsoft.com/office/powerpoint/2010/main" val="4226889292"/>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i="1" u="sng" dirty="0">
                <a:solidFill>
                  <a:schemeClr val="bg1"/>
                </a:solidFill>
              </a:rPr>
              <a:t>WHO</a:t>
            </a:r>
            <a:r>
              <a:rPr lang="en-US" sz="3200" u="sng" dirty="0">
                <a:solidFill>
                  <a:schemeClr val="bg1"/>
                </a:solidFill>
              </a:rPr>
              <a:t> CHASES SOLAR ECLIPSES?</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4154983"/>
          </a:xfrm>
          <a:prstGeom prst="rect">
            <a:avLst/>
          </a:prstGeom>
          <a:noFill/>
        </p:spPr>
        <p:txBody>
          <a:bodyPr wrap="square" rtlCol="0">
            <a:spAutoFit/>
          </a:bodyPr>
          <a:lstStyle/>
          <a:p>
            <a:r>
              <a:rPr lang="en-US" sz="3200" b="1" dirty="0">
                <a:solidFill>
                  <a:srgbClr val="FFFF00"/>
                </a:solidFill>
              </a:rPr>
              <a:t>           206 Responses (at time of compilation)</a:t>
            </a:r>
          </a:p>
          <a:p>
            <a:endParaRPr lang="en-US" sz="3200" b="1" dirty="0">
              <a:solidFill>
                <a:srgbClr val="FFFF00"/>
              </a:solidFill>
            </a:endParaRPr>
          </a:p>
          <a:p>
            <a:r>
              <a:rPr lang="en-US" sz="3200" dirty="0">
                <a:solidFill>
                  <a:schemeClr val="bg1"/>
                </a:solidFill>
              </a:rPr>
              <a:t>“</a:t>
            </a:r>
            <a:r>
              <a:rPr lang="en-US" sz="3200" i="1" dirty="0">
                <a:solidFill>
                  <a:schemeClr val="bg1"/>
                </a:solidFill>
              </a:rPr>
              <a:t>DO YOU CONSIDER YOURSELF AN ECLIPSE-CHASER?</a:t>
            </a:r>
            <a:r>
              <a:rPr lang="en-US" sz="3200" dirty="0">
                <a:solidFill>
                  <a:schemeClr val="bg1"/>
                </a:solidFill>
              </a:rPr>
              <a:t>”</a:t>
            </a:r>
          </a:p>
          <a:p>
            <a:endParaRPr lang="en-US" sz="2000" b="1" dirty="0">
              <a:solidFill>
                <a:srgbClr val="FFFF00"/>
              </a:solidFill>
            </a:endParaRPr>
          </a:p>
          <a:p>
            <a:r>
              <a:rPr lang="en-US" sz="3200" b="1" dirty="0">
                <a:solidFill>
                  <a:srgbClr val="04DC1A"/>
                </a:solidFill>
              </a:rPr>
              <a:t>           149 YES</a:t>
            </a:r>
          </a:p>
          <a:p>
            <a:endParaRPr lang="en-US" sz="2000" dirty="0">
              <a:solidFill>
                <a:schemeClr val="bg1"/>
              </a:solidFill>
            </a:endParaRPr>
          </a:p>
          <a:p>
            <a:r>
              <a:rPr lang="en-US" sz="2000" dirty="0">
                <a:solidFill>
                  <a:schemeClr val="bg1"/>
                </a:solidFill>
              </a:rPr>
              <a:t>                    </a:t>
            </a:r>
            <a:r>
              <a:rPr lang="en-US" sz="2400" dirty="0">
                <a:solidFill>
                  <a:schemeClr val="bg1"/>
                </a:solidFill>
              </a:rPr>
              <a:t> </a:t>
            </a:r>
            <a:r>
              <a:rPr lang="en-US" sz="3200" b="1" dirty="0">
                <a:solidFill>
                  <a:srgbClr val="FF0000"/>
                </a:solidFill>
              </a:rPr>
              <a:t>57 NO</a:t>
            </a:r>
          </a:p>
          <a:p>
            <a:endParaRPr lang="en-US" sz="3200" b="1" dirty="0">
              <a:solidFill>
                <a:srgbClr val="FF0000"/>
              </a:solidFill>
            </a:endParaRPr>
          </a:p>
          <a:p>
            <a:r>
              <a:rPr lang="en-US" sz="3200" b="1" dirty="0">
                <a:solidFill>
                  <a:srgbClr val="FF0000"/>
                </a:solidFill>
              </a:rPr>
              <a:t> </a:t>
            </a:r>
          </a:p>
        </p:txBody>
      </p:sp>
    </p:spTree>
    <p:extLst>
      <p:ext uri="{BB962C8B-B14F-4D97-AF65-F5344CB8AC3E}">
        <p14:creationId xmlns:p14="http://schemas.microsoft.com/office/powerpoint/2010/main" val="1487143942"/>
      </p:ext>
    </p:extLst>
  </p:cSld>
  <p:clrMapOvr>
    <a:masterClrMapping/>
  </p:clrMapOvr>
  <p:transition xmlns:p14="http://schemas.microsoft.com/office/powerpoint/2010/main" spd="slow"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50182"/>
          </a:xfrm>
          <a:prstGeom prst="rect">
            <a:avLst/>
          </a:prstGeom>
        </p:spPr>
      </p:pic>
      <p:sp>
        <p:nvSpPr>
          <p:cNvPr id="2" name="Rectangle 1"/>
          <p:cNvSpPr/>
          <p:nvPr/>
        </p:nvSpPr>
        <p:spPr>
          <a:xfrm>
            <a:off x="2193640" y="2193794"/>
            <a:ext cx="6985000" cy="461665"/>
          </a:xfrm>
          <a:prstGeom prst="rect">
            <a:avLst/>
          </a:prstGeom>
        </p:spPr>
        <p:txBody>
          <a:bodyPr wrap="square">
            <a:spAutoFit/>
          </a:bodyPr>
          <a:lstStyle/>
          <a:p>
            <a:r>
              <a:rPr lang="en-US" sz="2200" b="1" dirty="0">
                <a:solidFill>
                  <a:srgbClr val="0000FF"/>
                </a:solidFill>
              </a:rPr>
              <a:t>“</a:t>
            </a:r>
            <a:r>
              <a:rPr lang="en-US" sz="2200" b="1" i="1" dirty="0">
                <a:solidFill>
                  <a:srgbClr val="0000FF"/>
                </a:solidFill>
              </a:rPr>
              <a:t>WHAT PART OF THE PLANET DO YOU CONSIDER HOME? </a:t>
            </a:r>
            <a:r>
              <a:rPr lang="en-US" sz="2400" i="1" dirty="0">
                <a:solidFill>
                  <a:srgbClr val="0000FF"/>
                </a:solidFill>
              </a:rPr>
              <a:t>”</a:t>
            </a:r>
            <a:endParaRPr lang="en-US" sz="2400" b="1" dirty="0">
              <a:solidFill>
                <a:srgbClr val="0000FF"/>
              </a:solidFill>
            </a:endParaRPr>
          </a:p>
        </p:txBody>
      </p:sp>
    </p:spTree>
    <p:extLst>
      <p:ext uri="{BB962C8B-B14F-4D97-AF65-F5344CB8AC3E}">
        <p14:creationId xmlns:p14="http://schemas.microsoft.com/office/powerpoint/2010/main" val="25737082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ECLIPSE-CHASER “EXPERIENCE”</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4216539"/>
          </a:xfrm>
          <a:prstGeom prst="rect">
            <a:avLst/>
          </a:prstGeom>
          <a:noFill/>
        </p:spPr>
        <p:txBody>
          <a:bodyPr wrap="square" rtlCol="0">
            <a:spAutoFit/>
          </a:bodyPr>
          <a:lstStyle/>
          <a:p>
            <a:r>
              <a:rPr lang="en-US" sz="3200" dirty="0">
                <a:solidFill>
                  <a:schemeClr val="bg1"/>
                </a:solidFill>
              </a:rPr>
              <a:t> TOTALITY BY THE “NUMBERS”:</a:t>
            </a:r>
          </a:p>
          <a:p>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 TSE’s SEEN/ATTEMPTED</a:t>
            </a:r>
          </a:p>
          <a:p>
            <a:endParaRPr lang="en-US" sz="2000" b="1" dirty="0">
              <a:solidFill>
                <a:srgbClr val="04DC1A"/>
              </a:solidFill>
            </a:endParaRPr>
          </a:p>
          <a:p>
            <a:r>
              <a:rPr lang="en-US" sz="3200" dirty="0">
                <a:solidFill>
                  <a:srgbClr val="04DC1A"/>
                </a:solidFill>
              </a:rPr>
              <a:t>            •  </a:t>
            </a:r>
            <a:r>
              <a:rPr lang="en-US" sz="3200" b="1" dirty="0">
                <a:solidFill>
                  <a:srgbClr val="04DC1A"/>
                </a:solidFill>
              </a:rPr>
              <a:t>AGE 1</a:t>
            </a:r>
            <a:r>
              <a:rPr lang="en-US" sz="3200" b="1" baseline="30000" dirty="0">
                <a:solidFill>
                  <a:srgbClr val="04DC1A"/>
                </a:solidFill>
              </a:rPr>
              <a:t>st</a:t>
            </a:r>
            <a:r>
              <a:rPr lang="en-US" sz="3200" b="1" dirty="0">
                <a:solidFill>
                  <a:srgbClr val="04DC1A"/>
                </a:solidFill>
              </a:rPr>
              <a:t> TSE SEEN</a:t>
            </a:r>
          </a:p>
          <a:p>
            <a:endParaRPr lang="en-US" sz="3200" b="1" dirty="0">
              <a:solidFill>
                <a:srgbClr val="04DC1A"/>
              </a:solidFill>
            </a:endParaRPr>
          </a:p>
          <a:p>
            <a:r>
              <a:rPr lang="en-US" sz="3200" b="1" dirty="0">
                <a:solidFill>
                  <a:srgbClr val="04DC1A"/>
                </a:solidFill>
              </a:rPr>
              <a:t>            </a:t>
            </a:r>
            <a:r>
              <a:rPr lang="en-US" sz="3200" dirty="0">
                <a:solidFill>
                  <a:srgbClr val="04DC1A"/>
                </a:solidFill>
              </a:rPr>
              <a:t>• </a:t>
            </a:r>
            <a:r>
              <a:rPr lang="en-US" sz="3200" b="1" dirty="0">
                <a:solidFill>
                  <a:srgbClr val="04DC1A"/>
                </a:solidFill>
              </a:rPr>
              <a:t> CURRENT AGE</a:t>
            </a:r>
          </a:p>
          <a:p>
            <a:endParaRPr lang="en-US" sz="3200" b="1" dirty="0">
              <a:solidFill>
                <a:srgbClr val="04DC1A"/>
              </a:solidFill>
            </a:endParaRPr>
          </a:p>
          <a:p>
            <a:r>
              <a:rPr lang="en-US" sz="3200" b="1" dirty="0">
                <a:solidFill>
                  <a:srgbClr val="04DC1A"/>
                </a:solidFill>
              </a:rPr>
              <a:t>            </a:t>
            </a:r>
            <a:r>
              <a:rPr lang="en-US" sz="3200" dirty="0">
                <a:solidFill>
                  <a:srgbClr val="04DC1A"/>
                </a:solidFill>
              </a:rPr>
              <a:t>•  </a:t>
            </a:r>
            <a:r>
              <a:rPr lang="en-US" sz="3200" b="1" dirty="0">
                <a:solidFill>
                  <a:srgbClr val="04DC1A"/>
                </a:solidFill>
              </a:rPr>
              <a:t># YEARS CHASING ECLIPSES</a:t>
            </a:r>
          </a:p>
        </p:txBody>
      </p:sp>
    </p:spTree>
    <p:extLst>
      <p:ext uri="{BB962C8B-B14F-4D97-AF65-F5344CB8AC3E}">
        <p14:creationId xmlns:p14="http://schemas.microsoft.com/office/powerpoint/2010/main" val="319201241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MBER_TOTALITIES_SEEN,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985"/>
          </a:xfrm>
          <a:prstGeom prst="rect">
            <a:avLst/>
          </a:prstGeom>
        </p:spPr>
      </p:pic>
    </p:spTree>
    <p:extLst>
      <p:ext uri="{BB962C8B-B14F-4D97-AF65-F5344CB8AC3E}">
        <p14:creationId xmlns:p14="http://schemas.microsoft.com/office/powerpoint/2010/main" val="28112725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E_1st_S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985"/>
          </a:xfrm>
          <a:prstGeom prst="rect">
            <a:avLst/>
          </a:prstGeom>
        </p:spPr>
      </p:pic>
    </p:spTree>
    <p:extLst>
      <p:ext uri="{BB962C8B-B14F-4D97-AF65-F5344CB8AC3E}">
        <p14:creationId xmlns:p14="http://schemas.microsoft.com/office/powerpoint/2010/main" val="251472515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RRENT_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985"/>
          </a:xfrm>
          <a:prstGeom prst="rect">
            <a:avLst/>
          </a:prstGeom>
        </p:spPr>
      </p:pic>
    </p:spTree>
    <p:extLst>
      <p:ext uri="{BB962C8B-B14F-4D97-AF65-F5344CB8AC3E}">
        <p14:creationId xmlns:p14="http://schemas.microsoft.com/office/powerpoint/2010/main" val="1410762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MBER_OF_YE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985"/>
          </a:xfrm>
          <a:prstGeom prst="rect">
            <a:avLst/>
          </a:prstGeom>
        </p:spPr>
      </p:pic>
    </p:spTree>
    <p:extLst>
      <p:ext uri="{BB962C8B-B14F-4D97-AF65-F5344CB8AC3E}">
        <p14:creationId xmlns:p14="http://schemas.microsoft.com/office/powerpoint/2010/main" val="28527558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ECLIPSE-CHASER “EXPERIENCE”</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3231654"/>
          </a:xfrm>
          <a:prstGeom prst="rect">
            <a:avLst/>
          </a:prstGeom>
          <a:noFill/>
        </p:spPr>
        <p:txBody>
          <a:bodyPr wrap="square" rtlCol="0">
            <a:spAutoFit/>
          </a:bodyPr>
          <a:lstStyle/>
          <a:p>
            <a:r>
              <a:rPr lang="en-US" sz="3200" dirty="0">
                <a:solidFill>
                  <a:schemeClr val="bg1"/>
                </a:solidFill>
              </a:rPr>
              <a:t>CHASING OTHER SHADOWS BY THE “NUMBERS”:</a:t>
            </a:r>
          </a:p>
          <a:p>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 ANTUMBRAL SHADOWS (ANNULARS)</a:t>
            </a:r>
          </a:p>
          <a:p>
            <a:endParaRPr lang="en-US" sz="2000" b="1" dirty="0">
              <a:solidFill>
                <a:srgbClr val="04DC1A"/>
              </a:solidFill>
            </a:endParaRPr>
          </a:p>
          <a:p>
            <a:r>
              <a:rPr lang="en-US" sz="3200" dirty="0">
                <a:solidFill>
                  <a:srgbClr val="04DC1A"/>
                </a:solidFill>
              </a:rPr>
              <a:t>            •  </a:t>
            </a:r>
            <a:r>
              <a:rPr lang="en-US" sz="3200" b="1" dirty="0">
                <a:solidFill>
                  <a:srgbClr val="04DC1A"/>
                </a:solidFill>
              </a:rPr>
              <a:t>PENUMBRAL SHADOWS (PARTIALS)</a:t>
            </a:r>
          </a:p>
          <a:p>
            <a:endParaRPr lang="en-US" sz="3200" b="1" dirty="0">
              <a:solidFill>
                <a:srgbClr val="04DC1A"/>
              </a:solidFill>
            </a:endParaRPr>
          </a:p>
          <a:p>
            <a:r>
              <a:rPr lang="en-US" sz="3200" b="1" dirty="0">
                <a:solidFill>
                  <a:srgbClr val="04DC1A"/>
                </a:solidFill>
              </a:rPr>
              <a:t>     </a:t>
            </a:r>
          </a:p>
        </p:txBody>
      </p:sp>
    </p:spTree>
    <p:extLst>
      <p:ext uri="{BB962C8B-B14F-4D97-AF65-F5344CB8AC3E}">
        <p14:creationId xmlns:p14="http://schemas.microsoft.com/office/powerpoint/2010/main" val="279775315"/>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04800" y="1069848"/>
            <a:ext cx="8382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b="1" i="1" dirty="0">
                <a:solidFill>
                  <a:srgbClr val="04DC1A"/>
                </a:solidFill>
                <a:latin typeface="Skia"/>
                <a:cs typeface="Skia"/>
              </a:rPr>
              <a:t>22 October 2134 B.C. </a:t>
            </a:r>
            <a:endParaRPr lang="en-US" sz="2800" dirty="0">
              <a:solidFill>
                <a:srgbClr val="04DC1A"/>
              </a:solidFill>
              <a:latin typeface="Skia"/>
              <a:cs typeface="Skia"/>
            </a:endParaRPr>
          </a:p>
          <a:p>
            <a:pPr algn="just"/>
            <a:endParaRPr lang="en-US" sz="2000" dirty="0">
              <a:solidFill>
                <a:srgbClr val="FF0003"/>
              </a:solidFill>
              <a:latin typeface="Skia"/>
              <a:cs typeface="Skia"/>
            </a:endParaRPr>
          </a:p>
          <a:p>
            <a:pPr algn="just"/>
            <a:r>
              <a:rPr lang="en-US" sz="2800" dirty="0">
                <a:solidFill>
                  <a:srgbClr val="FFFF00"/>
                </a:solidFill>
                <a:latin typeface="Skia"/>
                <a:cs typeface="Skia"/>
              </a:rPr>
              <a:t>Pre-Xia dynastic ancient China</a:t>
            </a:r>
          </a:p>
          <a:p>
            <a:pPr algn="just"/>
            <a:r>
              <a:rPr lang="en-US" sz="2800" dirty="0">
                <a:solidFill>
                  <a:srgbClr val="FFFF00"/>
                </a:solidFill>
                <a:latin typeface="Skia"/>
                <a:cs typeface="Skia"/>
              </a:rPr>
              <a:t>(period of 3 </a:t>
            </a:r>
            <a:r>
              <a:rPr lang="en-US" sz="2800" dirty="0" smtClean="0">
                <a:solidFill>
                  <a:srgbClr val="FFFF00"/>
                </a:solidFill>
                <a:latin typeface="Skia"/>
                <a:cs typeface="Skia"/>
              </a:rPr>
              <a:t>sovereigns </a:t>
            </a:r>
            <a:r>
              <a:rPr lang="en-US" sz="2800" dirty="0">
                <a:solidFill>
                  <a:srgbClr val="FFFF00"/>
                </a:solidFill>
                <a:latin typeface="Skia"/>
                <a:cs typeface="Skia"/>
              </a:rPr>
              <a:t>&amp; 5 emperors)</a:t>
            </a:r>
          </a:p>
          <a:p>
            <a:pPr algn="just"/>
            <a:endParaRPr lang="en-US" sz="2000" dirty="0">
              <a:solidFill>
                <a:srgbClr val="FF0003"/>
              </a:solidFill>
              <a:latin typeface="Skia"/>
              <a:cs typeface="Skia"/>
            </a:endParaRPr>
          </a:p>
          <a:p>
            <a:pPr algn="just"/>
            <a:r>
              <a:rPr lang="en-US" sz="2800" dirty="0">
                <a:solidFill>
                  <a:srgbClr val="FF0003"/>
                </a:solidFill>
                <a:latin typeface="Skia"/>
                <a:cs typeface="Skia"/>
              </a:rPr>
              <a:t>Tale of two court astrologers (Hi and </a:t>
            </a:r>
          </a:p>
          <a:p>
            <a:pPr algn="just"/>
            <a:r>
              <a:rPr lang="en-US" sz="2800" dirty="0">
                <a:solidFill>
                  <a:srgbClr val="FF0003"/>
                </a:solidFill>
                <a:latin typeface="Skia"/>
                <a:cs typeface="Skia"/>
              </a:rPr>
              <a:t>Ho) who were purportedly beheaded</a:t>
            </a:r>
          </a:p>
          <a:p>
            <a:pPr algn="just"/>
            <a:r>
              <a:rPr lang="en-US" sz="2800" dirty="0">
                <a:solidFill>
                  <a:srgbClr val="FF0003"/>
                </a:solidFill>
                <a:latin typeface="Skia"/>
                <a:cs typeface="Skia"/>
              </a:rPr>
              <a:t>for failing to predict a total solar eclipse.</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774700"/>
            <a:ext cx="2311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p:cNvSpPr>
            <a:spLocks noChangeArrowheads="1"/>
          </p:cNvSpPr>
          <p:nvPr/>
        </p:nvSpPr>
        <p:spPr bwMode="auto">
          <a:xfrm>
            <a:off x="2304919" y="4537368"/>
            <a:ext cx="68275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u="sng" dirty="0">
                <a:solidFill>
                  <a:schemeClr val="bg1"/>
                </a:solidFill>
                <a:latin typeface="Skia"/>
                <a:cs typeface="Skia"/>
              </a:rPr>
              <a:t>Epitaph of Hi and Ho:</a:t>
            </a:r>
          </a:p>
          <a:p>
            <a:r>
              <a:rPr lang="en-US" sz="2400" b="1" dirty="0">
                <a:solidFill>
                  <a:schemeClr val="bg1"/>
                </a:solidFill>
                <a:latin typeface="Skia"/>
                <a:cs typeface="Skia"/>
              </a:rPr>
              <a:t>  </a:t>
            </a:r>
            <a:r>
              <a:rPr lang="ja-JP" altLang="en-US" sz="2400" b="1" dirty="0">
                <a:solidFill>
                  <a:schemeClr val="bg1"/>
                </a:solidFill>
                <a:latin typeface="Skia"/>
                <a:cs typeface="Skia"/>
              </a:rPr>
              <a:t>“</a:t>
            </a:r>
            <a:r>
              <a:rPr lang="en-US" altLang="ja-JP" sz="2400" dirty="0">
                <a:solidFill>
                  <a:schemeClr val="bg1"/>
                </a:solidFill>
                <a:latin typeface="Skia"/>
                <a:cs typeface="Skia"/>
              </a:rPr>
              <a:t>Here lie the bodies of Ho and Hi, </a:t>
            </a:r>
          </a:p>
          <a:p>
            <a:r>
              <a:rPr lang="en-US" sz="2400" dirty="0">
                <a:solidFill>
                  <a:schemeClr val="bg1"/>
                </a:solidFill>
                <a:latin typeface="Skia"/>
                <a:cs typeface="Skia"/>
              </a:rPr>
              <a:t>  Whose fate, though sad, is risible; </a:t>
            </a:r>
          </a:p>
          <a:p>
            <a:r>
              <a:rPr lang="en-US" sz="2400" dirty="0">
                <a:solidFill>
                  <a:schemeClr val="bg1"/>
                </a:solidFill>
                <a:latin typeface="Skia"/>
                <a:cs typeface="Skia"/>
              </a:rPr>
              <a:t>  Being slain because they could not spy </a:t>
            </a:r>
          </a:p>
          <a:p>
            <a:r>
              <a:rPr lang="en-US" sz="2400" dirty="0">
                <a:solidFill>
                  <a:schemeClr val="bg1"/>
                </a:solidFill>
                <a:latin typeface="Skia"/>
                <a:cs typeface="Skia"/>
              </a:rPr>
              <a:t>  Th' eclipse which was invisible.</a:t>
            </a:r>
            <a:r>
              <a:rPr lang="ja-JP" altLang="en-US" sz="2400" dirty="0">
                <a:solidFill>
                  <a:schemeClr val="bg1"/>
                </a:solidFill>
                <a:latin typeface="Skia"/>
                <a:cs typeface="Skia"/>
              </a:rPr>
              <a:t>”</a:t>
            </a:r>
            <a:endParaRPr lang="en-US" altLang="ja-JP" sz="2400" dirty="0">
              <a:solidFill>
                <a:schemeClr val="bg1"/>
              </a:solidFill>
              <a:latin typeface="Skia"/>
              <a:cs typeface="Skia"/>
            </a:endParaRPr>
          </a:p>
          <a:p>
            <a:r>
              <a:rPr lang="en-US" sz="2400" dirty="0">
                <a:solidFill>
                  <a:schemeClr val="bg1"/>
                </a:solidFill>
                <a:latin typeface="Skia"/>
                <a:cs typeface="Skia"/>
              </a:rPr>
              <a:t>                                                      - author unknown</a:t>
            </a:r>
            <a:endParaRPr lang="en-US" sz="2400" b="1" dirty="0">
              <a:solidFill>
                <a:schemeClr val="bg1"/>
              </a:solidFill>
              <a:latin typeface="Skia"/>
              <a:cs typeface="Skia"/>
            </a:endParaRPr>
          </a:p>
        </p:txBody>
      </p:sp>
      <p:sp>
        <p:nvSpPr>
          <p:cNvPr id="6" name="Text Box 4"/>
          <p:cNvSpPr txBox="1">
            <a:spLocks noChangeArrowheads="1"/>
          </p:cNvSpPr>
          <p:nvPr/>
        </p:nvSpPr>
        <p:spPr bwMode="auto">
          <a:xfrm>
            <a:off x="0" y="1524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b="1" u="sng" dirty="0">
                <a:solidFill>
                  <a:schemeClr val="bg1"/>
                </a:solidFill>
                <a:latin typeface="Skia"/>
                <a:cs typeface="Skia"/>
              </a:rPr>
              <a:t>Ominous Beginnings: Most Oft-Cited and Best-Known Examples</a:t>
            </a:r>
            <a:endParaRPr lang="en-US" sz="3600" dirty="0">
              <a:solidFill>
                <a:schemeClr val="bg1"/>
              </a:solidFill>
              <a:latin typeface="Skia"/>
              <a:cs typeface="Skia"/>
            </a:endParaRPr>
          </a:p>
        </p:txBody>
      </p:sp>
    </p:spTree>
    <p:extLst>
      <p:ext uri="{BB962C8B-B14F-4D97-AF65-F5344CB8AC3E}">
        <p14:creationId xmlns:p14="http://schemas.microsoft.com/office/powerpoint/2010/main" val="9688342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MBER_ANNUL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14828"/>
          </a:xfrm>
          <a:prstGeom prst="rect">
            <a:avLst/>
          </a:prstGeom>
        </p:spPr>
      </p:pic>
    </p:spTree>
    <p:extLst>
      <p:ext uri="{BB962C8B-B14F-4D97-AF65-F5344CB8AC3E}">
        <p14:creationId xmlns:p14="http://schemas.microsoft.com/office/powerpoint/2010/main" val="417834059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MBER_PARTIALS_S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14828"/>
          </a:xfrm>
          <a:prstGeom prst="rect">
            <a:avLst/>
          </a:prstGeom>
        </p:spPr>
      </p:pic>
    </p:spTree>
    <p:extLst>
      <p:ext uri="{BB962C8B-B14F-4D97-AF65-F5344CB8AC3E}">
        <p14:creationId xmlns:p14="http://schemas.microsoft.com/office/powerpoint/2010/main" val="408234872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MBER_PARTIALS_TRAVE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14828"/>
          </a:xfrm>
          <a:prstGeom prst="rect">
            <a:avLst/>
          </a:prstGeom>
        </p:spPr>
      </p:pic>
    </p:spTree>
    <p:extLst>
      <p:ext uri="{BB962C8B-B14F-4D97-AF65-F5344CB8AC3E}">
        <p14:creationId xmlns:p14="http://schemas.microsoft.com/office/powerpoint/2010/main" val="25518018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DEGREE OF “ADDICTION”</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2246769"/>
          </a:xfrm>
          <a:prstGeom prst="rect">
            <a:avLst/>
          </a:prstGeom>
          <a:noFill/>
        </p:spPr>
        <p:txBody>
          <a:bodyPr wrap="square" rtlCol="0">
            <a:spAutoFit/>
          </a:bodyPr>
          <a:lstStyle/>
          <a:p>
            <a:r>
              <a:rPr lang="en-US" sz="3200" dirty="0">
                <a:solidFill>
                  <a:schemeClr val="bg1"/>
                </a:solidFill>
              </a:rPr>
              <a:t>TOTAL UMBRAL EMERSION  </a:t>
            </a:r>
          </a:p>
          <a:p>
            <a:pPr algn="ctr"/>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INITIAL REACTION (GETTING HOOKED)</a:t>
            </a:r>
          </a:p>
          <a:p>
            <a:endParaRPr lang="en-US" sz="2000" b="1" dirty="0">
              <a:solidFill>
                <a:srgbClr val="04DC1A"/>
              </a:solidFill>
            </a:endParaRPr>
          </a:p>
          <a:p>
            <a:r>
              <a:rPr lang="en-US" sz="3200" dirty="0">
                <a:solidFill>
                  <a:srgbClr val="04DC1A"/>
                </a:solidFill>
              </a:rPr>
              <a:t>            •  </a:t>
            </a:r>
            <a:r>
              <a:rPr lang="en-US" sz="3200" b="1" dirty="0">
                <a:solidFill>
                  <a:srgbClr val="04DC1A"/>
                </a:solidFill>
              </a:rPr>
              <a:t>DEPTH OF COMMITMENT / PASSION</a:t>
            </a:r>
          </a:p>
        </p:txBody>
      </p:sp>
    </p:spTree>
    <p:extLst>
      <p:ext uri="{BB962C8B-B14F-4D97-AF65-F5344CB8AC3E}">
        <p14:creationId xmlns:p14="http://schemas.microsoft.com/office/powerpoint/2010/main" val="4015502453"/>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FE_EXPERIE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11073"/>
          </a:xfrm>
          <a:prstGeom prst="rect">
            <a:avLst/>
          </a:prstGeom>
        </p:spPr>
      </p:pic>
    </p:spTree>
    <p:extLst>
      <p:ext uri="{BB962C8B-B14F-4D97-AF65-F5344CB8AC3E}">
        <p14:creationId xmlns:p14="http://schemas.microsoft.com/office/powerpoint/2010/main" val="29621733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985"/>
          </a:xfrm>
          <a:prstGeom prst="rect">
            <a:avLst/>
          </a:prstGeom>
        </p:spPr>
      </p:pic>
    </p:spTree>
    <p:extLst>
      <p:ext uri="{BB962C8B-B14F-4D97-AF65-F5344CB8AC3E}">
        <p14:creationId xmlns:p14="http://schemas.microsoft.com/office/powerpoint/2010/main" val="22957409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AREAS OF INTEREST</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4216539"/>
          </a:xfrm>
          <a:prstGeom prst="rect">
            <a:avLst/>
          </a:prstGeom>
          <a:noFill/>
        </p:spPr>
        <p:txBody>
          <a:bodyPr wrap="square" rtlCol="0">
            <a:spAutoFit/>
          </a:bodyPr>
          <a:lstStyle/>
          <a:p>
            <a:r>
              <a:rPr lang="en-US" sz="3200" dirty="0">
                <a:solidFill>
                  <a:schemeClr val="bg1"/>
                </a:solidFill>
              </a:rPr>
              <a:t>THE MANY FACETS OF UMBRAPHILIA*</a:t>
            </a:r>
          </a:p>
          <a:p>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SOMETHING FOR EVERYONE…</a:t>
            </a:r>
          </a:p>
          <a:p>
            <a:endParaRPr lang="en-US" sz="3200" b="1" dirty="0">
              <a:solidFill>
                <a:srgbClr val="04DC1A"/>
              </a:solidFill>
            </a:endParaRPr>
          </a:p>
          <a:p>
            <a:r>
              <a:rPr lang="en-US" sz="3200" b="1" dirty="0">
                <a:solidFill>
                  <a:srgbClr val="04DC1A"/>
                </a:solidFill>
              </a:rPr>
              <a:t>            • PHOTOGRAPHY/VIDEOGRAPHY</a:t>
            </a:r>
          </a:p>
          <a:p>
            <a:endParaRPr lang="en-US" sz="2000" b="1" dirty="0">
              <a:solidFill>
                <a:srgbClr val="04DC1A"/>
              </a:solidFill>
            </a:endParaRPr>
          </a:p>
          <a:p>
            <a:r>
              <a:rPr lang="en-US" sz="3200" dirty="0">
                <a:solidFill>
                  <a:srgbClr val="04DC1A"/>
                </a:solidFill>
              </a:rPr>
              <a:t>            •  </a:t>
            </a:r>
            <a:r>
              <a:rPr lang="en-US" sz="3200" b="1" dirty="0">
                <a:solidFill>
                  <a:srgbClr val="04DC1A"/>
                </a:solidFill>
              </a:rPr>
              <a:t>PROFESSIONAL “vs.” RECREATIONAL</a:t>
            </a:r>
          </a:p>
          <a:p>
            <a:endParaRPr lang="en-US" sz="3200" b="1" dirty="0">
              <a:solidFill>
                <a:srgbClr val="04DC1A"/>
              </a:solidFill>
            </a:endParaRPr>
          </a:p>
          <a:p>
            <a:r>
              <a:rPr lang="en-US" sz="3200" b="1" dirty="0">
                <a:solidFill>
                  <a:srgbClr val="04DC1A"/>
                </a:solidFill>
              </a:rPr>
              <a:t>            • PUBLICATION</a:t>
            </a:r>
          </a:p>
        </p:txBody>
      </p:sp>
    </p:spTree>
    <p:extLst>
      <p:ext uri="{BB962C8B-B14F-4D97-AF65-F5344CB8AC3E}">
        <p14:creationId xmlns:p14="http://schemas.microsoft.com/office/powerpoint/2010/main" val="3583161076"/>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E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63589"/>
          </a:xfrm>
          <a:prstGeom prst="rect">
            <a:avLst/>
          </a:prstGeom>
        </p:spPr>
      </p:pic>
    </p:spTree>
    <p:extLst>
      <p:ext uri="{BB962C8B-B14F-4D97-AF65-F5344CB8AC3E}">
        <p14:creationId xmlns:p14="http://schemas.microsoft.com/office/powerpoint/2010/main" val="917792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7666"/>
          </a:xfrm>
          <a:prstGeom prst="rect">
            <a:avLst/>
          </a:prstGeom>
        </p:spPr>
      </p:pic>
    </p:spTree>
    <p:extLst>
      <p:ext uri="{BB962C8B-B14F-4D97-AF65-F5344CB8AC3E}">
        <p14:creationId xmlns:p14="http://schemas.microsoft.com/office/powerpoint/2010/main" val="36103467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0614"/>
            <a:ext cx="9144000" cy="5170645"/>
          </a:xfrm>
          <a:prstGeom prst="rect">
            <a:avLst/>
          </a:prstGeom>
        </p:spPr>
        <p:txBody>
          <a:bodyPr wrap="square">
            <a:spAutoFit/>
          </a:bodyPr>
          <a:lstStyle/>
          <a:p>
            <a:r>
              <a:rPr lang="pt-BR" sz="2200" dirty="0">
                <a:solidFill>
                  <a:srgbClr val="FFFFFF"/>
                </a:solidFill>
                <a:latin typeface="Courier"/>
                <a:cs typeface="Courier"/>
              </a:rPr>
              <a:t>WORK/PROFESSION IS RELATED TO ECLIPSE INTERESTS:</a:t>
            </a:r>
          </a:p>
          <a:p>
            <a:r>
              <a:rPr lang="pt-BR" sz="2200" dirty="0">
                <a:solidFill>
                  <a:srgbClr val="FFFFFF"/>
                </a:solidFill>
                <a:latin typeface="Courier"/>
                <a:cs typeface="Courier"/>
              </a:rPr>
              <a:t>         </a:t>
            </a:r>
          </a:p>
          <a:p>
            <a:r>
              <a:rPr lang="pt-BR" sz="2200" dirty="0">
                <a:solidFill>
                  <a:srgbClr val="FFFFFF"/>
                </a:solidFill>
                <a:latin typeface="Courier"/>
                <a:cs typeface="Courier"/>
              </a:rPr>
              <a:t>                    </a:t>
            </a:r>
            <a:r>
              <a:rPr lang="pt-BR" sz="2200" dirty="0">
                <a:solidFill>
                  <a:srgbClr val="04DC1A"/>
                </a:solidFill>
                <a:latin typeface="Courier"/>
                <a:cs typeface="Courier"/>
              </a:rPr>
              <a:t>ECLIPSE CHASERS:    28.2%</a:t>
            </a:r>
          </a:p>
          <a:p>
            <a:r>
              <a:rPr lang="pt-BR" sz="2200" dirty="0">
                <a:solidFill>
                  <a:srgbClr val="FFFFFF"/>
                </a:solidFill>
                <a:latin typeface="Courier"/>
                <a:cs typeface="Courier"/>
              </a:rPr>
              <a:t>                    </a:t>
            </a:r>
            <a:r>
              <a:rPr lang="pt-BR" sz="2200" dirty="0">
                <a:solidFill>
                  <a:srgbClr val="FF0000"/>
                </a:solidFill>
                <a:latin typeface="Courier"/>
                <a:cs typeface="Courier"/>
              </a:rPr>
              <a:t>NON ECLIPSE CHASERS: 4.0%</a:t>
            </a:r>
          </a:p>
          <a:p>
            <a:endParaRPr lang="pt-BR" sz="2200" dirty="0">
              <a:solidFill>
                <a:srgbClr val="FFFFFF"/>
              </a:solidFill>
              <a:latin typeface="Courier"/>
              <a:cs typeface="Courier"/>
            </a:endParaRPr>
          </a:p>
          <a:p>
            <a:endParaRPr lang="pt-BR" sz="2200" dirty="0">
              <a:solidFill>
                <a:srgbClr val="FFFFFF"/>
              </a:solidFill>
              <a:latin typeface="Courier"/>
              <a:cs typeface="Courier"/>
            </a:endParaRPr>
          </a:p>
          <a:p>
            <a:r>
              <a:rPr lang="pt-BR" sz="2200" dirty="0">
                <a:solidFill>
                  <a:srgbClr val="FFFFFF"/>
                </a:solidFill>
                <a:latin typeface="Courier"/>
                <a:cs typeface="Courier"/>
              </a:rPr>
              <a:t>PROFESSIONAL OR RECREATIONAL S.E. RELATED ACTIVITIES </a:t>
            </a:r>
          </a:p>
          <a:p>
            <a:endParaRPr lang="pt-BR" sz="2200" dirty="0">
              <a:solidFill>
                <a:srgbClr val="FFFFFF"/>
              </a:solidFill>
              <a:latin typeface="Courier"/>
              <a:cs typeface="Courier"/>
            </a:endParaRPr>
          </a:p>
          <a:p>
            <a:r>
              <a:rPr lang="pt-BR" sz="2200" dirty="0">
                <a:solidFill>
                  <a:srgbClr val="FFFFFF"/>
                </a:solidFill>
                <a:latin typeface="Courier"/>
                <a:cs typeface="Courier"/>
              </a:rPr>
              <a:t>% PERON INVOLVEMENTS  </a:t>
            </a:r>
            <a:r>
              <a:rPr lang="pt-BR" sz="2200" dirty="0">
                <a:solidFill>
                  <a:srgbClr val="04DC1A"/>
                </a:solidFill>
                <a:latin typeface="Courier"/>
                <a:cs typeface="Courier"/>
              </a:rPr>
              <a:t>ECLIPSE CHASER  </a:t>
            </a:r>
            <a:r>
              <a:rPr lang="pt-BR" sz="2200" dirty="0">
                <a:solidFill>
                  <a:srgbClr val="FF0000"/>
                </a:solidFill>
                <a:latin typeface="Courier"/>
                <a:cs typeface="Courier"/>
              </a:rPr>
              <a:t>NON-ECL CHASER</a:t>
            </a:r>
          </a:p>
          <a:p>
            <a:r>
              <a:rPr lang="pt-BR" sz="2200" dirty="0">
                <a:solidFill>
                  <a:srgbClr val="FFFFFF"/>
                </a:solidFill>
                <a:latin typeface="Courier"/>
                <a:cs typeface="Courier"/>
              </a:rPr>
              <a:t>                      </a:t>
            </a:r>
            <a:r>
              <a:rPr lang="pt-BR" sz="2200" dirty="0">
                <a:solidFill>
                  <a:srgbClr val="04DC1A"/>
                </a:solidFill>
                <a:latin typeface="Courier"/>
                <a:cs typeface="Courier"/>
              </a:rPr>
              <a:t>PROF RECR NONE  </a:t>
            </a:r>
            <a:r>
              <a:rPr lang="pt-BR" sz="2200" dirty="0">
                <a:solidFill>
                  <a:srgbClr val="FF0000"/>
                </a:solidFill>
                <a:latin typeface="Courier"/>
                <a:cs typeface="Courier"/>
              </a:rPr>
              <a:t>PROF RECR NONE</a:t>
            </a:r>
          </a:p>
          <a:p>
            <a:r>
              <a:rPr lang="pt-BR" sz="2200" dirty="0">
                <a:solidFill>
                  <a:srgbClr val="FFFFFF"/>
                </a:solidFill>
                <a:latin typeface="Courier"/>
                <a:cs typeface="Courier"/>
              </a:rPr>
              <a:t>IMAGING/DATA ANALYSIS  </a:t>
            </a:r>
            <a:r>
              <a:rPr lang="pt-BR" sz="2200" dirty="0">
                <a:solidFill>
                  <a:srgbClr val="04DC1A"/>
                </a:solidFill>
                <a:latin typeface="Courier"/>
                <a:cs typeface="Courier"/>
              </a:rPr>
              <a:t>8.7 58.4 32.9   </a:t>
            </a:r>
            <a:r>
              <a:rPr lang="pt-BR" sz="2200" dirty="0">
                <a:solidFill>
                  <a:srgbClr val="FF0000"/>
                </a:solidFill>
                <a:latin typeface="Courier"/>
                <a:cs typeface="Courier"/>
              </a:rPr>
              <a:t>0.0 40.4 59.6</a:t>
            </a:r>
          </a:p>
          <a:p>
            <a:r>
              <a:rPr lang="pt-BR" sz="2200" dirty="0">
                <a:solidFill>
                  <a:srgbClr val="FFFFFF"/>
                </a:solidFill>
                <a:latin typeface="Courier"/>
                <a:cs typeface="Courier"/>
              </a:rPr>
              <a:t>S.E. RELATED STUDIES   </a:t>
            </a:r>
            <a:r>
              <a:rPr lang="pt-BR" sz="2200" dirty="0">
                <a:solidFill>
                  <a:srgbClr val="04DC1A"/>
                </a:solidFill>
                <a:latin typeface="Courier"/>
                <a:cs typeface="Courier"/>
              </a:rPr>
              <a:t>8.7 41.6 49.7</a:t>
            </a:r>
            <a:r>
              <a:rPr lang="pt-BR" sz="2200" dirty="0">
                <a:solidFill>
                  <a:srgbClr val="FFFFFF"/>
                </a:solidFill>
                <a:latin typeface="Courier"/>
                <a:cs typeface="Courier"/>
              </a:rPr>
              <a:t>   </a:t>
            </a:r>
            <a:r>
              <a:rPr lang="pt-BR" sz="2200" dirty="0">
                <a:solidFill>
                  <a:srgbClr val="FF0000"/>
                </a:solidFill>
                <a:latin typeface="Courier"/>
                <a:cs typeface="Courier"/>
              </a:rPr>
              <a:t>0.0 21.1 78.9</a:t>
            </a:r>
          </a:p>
          <a:p>
            <a:r>
              <a:rPr lang="pt-BR" sz="2200" dirty="0">
                <a:solidFill>
                  <a:srgbClr val="FFFFFF"/>
                </a:solidFill>
                <a:latin typeface="Courier"/>
                <a:cs typeface="Courier"/>
              </a:rPr>
              <a:t>OBSERVATION PLANNING  </a:t>
            </a:r>
            <a:r>
              <a:rPr lang="pt-BR" sz="2200" dirty="0">
                <a:solidFill>
                  <a:srgbClr val="04DC1A"/>
                </a:solidFill>
                <a:latin typeface="Courier"/>
                <a:cs typeface="Courier"/>
              </a:rPr>
              <a:t>10.1 53.0 36.9</a:t>
            </a:r>
            <a:r>
              <a:rPr lang="pt-BR" sz="2200" dirty="0">
                <a:solidFill>
                  <a:srgbClr val="FFFFFF"/>
                </a:solidFill>
                <a:latin typeface="Courier"/>
                <a:cs typeface="Courier"/>
              </a:rPr>
              <a:t>   </a:t>
            </a:r>
            <a:r>
              <a:rPr lang="pt-BR" sz="2200" dirty="0">
                <a:solidFill>
                  <a:srgbClr val="FF0000"/>
                </a:solidFill>
                <a:latin typeface="Courier"/>
                <a:cs typeface="Courier"/>
              </a:rPr>
              <a:t>0.0 36.8 63.2</a:t>
            </a:r>
          </a:p>
          <a:p>
            <a:r>
              <a:rPr lang="pt-BR" sz="2200" dirty="0">
                <a:solidFill>
                  <a:srgbClr val="FFFFFF"/>
                </a:solidFill>
                <a:latin typeface="Courier"/>
                <a:cs typeface="Courier"/>
              </a:rPr>
              <a:t>TRAVEL ORGANIZING      </a:t>
            </a:r>
            <a:r>
              <a:rPr lang="pt-BR" sz="2200" dirty="0">
                <a:solidFill>
                  <a:srgbClr val="04DC1A"/>
                </a:solidFill>
                <a:latin typeface="Courier"/>
                <a:cs typeface="Courier"/>
              </a:rPr>
              <a:t>8.1 25.5 66.4   </a:t>
            </a:r>
            <a:r>
              <a:rPr lang="pt-BR" sz="2200" dirty="0">
                <a:solidFill>
                  <a:srgbClr val="FF0000"/>
                </a:solidFill>
                <a:latin typeface="Courier"/>
                <a:cs typeface="Courier"/>
              </a:rPr>
              <a:t>1.8 15.8 82.5</a:t>
            </a:r>
          </a:p>
          <a:p>
            <a:r>
              <a:rPr lang="pt-BR" sz="2200" dirty="0">
                <a:solidFill>
                  <a:srgbClr val="FFFFFF"/>
                </a:solidFill>
                <a:latin typeface="Courier"/>
                <a:cs typeface="Courier"/>
              </a:rPr>
              <a:t>EDU/PUB OUTREACH      </a:t>
            </a:r>
            <a:r>
              <a:rPr lang="pt-BR" sz="2200" dirty="0">
                <a:solidFill>
                  <a:srgbClr val="04DC1A"/>
                </a:solidFill>
                <a:latin typeface="Courier"/>
                <a:cs typeface="Courier"/>
              </a:rPr>
              <a:t>12.8 41.6 45.6   </a:t>
            </a:r>
            <a:r>
              <a:rPr lang="pt-BR" sz="2200" dirty="0">
                <a:solidFill>
                  <a:srgbClr val="FF0000"/>
                </a:solidFill>
                <a:latin typeface="Courier"/>
                <a:cs typeface="Courier"/>
              </a:rPr>
              <a:t>3.5 35.1 61.4</a:t>
            </a:r>
            <a:endParaRPr lang="en-US" sz="2200" dirty="0">
              <a:solidFill>
                <a:srgbClr val="FF0000"/>
              </a:solidFill>
              <a:latin typeface="Courier"/>
              <a:cs typeface="Courier"/>
            </a:endParaRPr>
          </a:p>
        </p:txBody>
      </p:sp>
    </p:spTree>
    <p:extLst>
      <p:ext uri="{BB962C8B-B14F-4D97-AF65-F5344CB8AC3E}">
        <p14:creationId xmlns:p14="http://schemas.microsoft.com/office/powerpoint/2010/main" val="2844679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1524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b="1" u="sng" dirty="0">
                <a:solidFill>
                  <a:schemeClr val="bg1"/>
                </a:solidFill>
                <a:latin typeface="Skia"/>
                <a:cs typeface="Skia"/>
              </a:rPr>
              <a:t>Ominous Beginnings: Most Oft-Cited and Best-Known Examples</a:t>
            </a:r>
            <a:endParaRPr lang="en-US" sz="2800" dirty="0">
              <a:solidFill>
                <a:schemeClr val="bg1"/>
              </a:solidFill>
              <a:latin typeface="Skia"/>
              <a:cs typeface="Skia"/>
            </a:endParaRPr>
          </a:p>
        </p:txBody>
      </p:sp>
      <p:sp>
        <p:nvSpPr>
          <p:cNvPr id="18435" name="Rectangle 5"/>
          <p:cNvSpPr>
            <a:spLocks noChangeArrowheads="1"/>
          </p:cNvSpPr>
          <p:nvPr/>
        </p:nvSpPr>
        <p:spPr bwMode="auto">
          <a:xfrm>
            <a:off x="381000" y="1066800"/>
            <a:ext cx="8382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b="1" i="1" dirty="0">
                <a:solidFill>
                  <a:srgbClr val="04DC1A"/>
                </a:solidFill>
                <a:latin typeface="Skia"/>
                <a:cs typeface="Skia"/>
              </a:rPr>
              <a:t>28 May 585 B.C.</a:t>
            </a:r>
            <a:endParaRPr lang="en-US" sz="2800" dirty="0">
              <a:solidFill>
                <a:srgbClr val="04DC1A"/>
              </a:solidFill>
              <a:latin typeface="Skia"/>
              <a:cs typeface="Skia"/>
            </a:endParaRPr>
          </a:p>
          <a:p>
            <a:pPr algn="just"/>
            <a:endParaRPr lang="en-US" sz="2800" dirty="0">
              <a:solidFill>
                <a:srgbClr val="FF0003"/>
              </a:solidFill>
              <a:latin typeface="Skia"/>
              <a:cs typeface="Skia"/>
            </a:endParaRPr>
          </a:p>
          <a:p>
            <a:pPr algn="just"/>
            <a:r>
              <a:rPr lang="en-US" sz="2800" dirty="0">
                <a:solidFill>
                  <a:srgbClr val="FFFF00"/>
                </a:solidFill>
                <a:latin typeface="Skia"/>
                <a:cs typeface="Skia"/>
              </a:rPr>
              <a:t>The Battle of Halys (Lydian/Median war).</a:t>
            </a:r>
          </a:p>
          <a:p>
            <a:pPr algn="just"/>
            <a:endParaRPr lang="en-US" sz="2800" dirty="0">
              <a:solidFill>
                <a:srgbClr val="FF0003"/>
              </a:solidFill>
              <a:latin typeface="Skia"/>
              <a:cs typeface="Skia"/>
            </a:endParaRPr>
          </a:p>
          <a:p>
            <a:pPr algn="just"/>
            <a:r>
              <a:rPr lang="en-US" altLang="ja-JP" sz="2800" dirty="0">
                <a:solidFill>
                  <a:srgbClr val="FF0000"/>
                </a:solidFill>
                <a:latin typeface="Skia"/>
                <a:cs typeface="Skia"/>
              </a:rPr>
              <a:t>“A battle took place in which it happened… that suddenly the day became night. And this </a:t>
            </a:r>
            <a:r>
              <a:rPr lang="en-US" altLang="ja-JP" sz="2800" i="1" dirty="0">
                <a:solidFill>
                  <a:srgbClr val="FF0000"/>
                </a:solidFill>
                <a:latin typeface="Skia"/>
                <a:cs typeface="Skia"/>
              </a:rPr>
              <a:t>change of the day Thales the Milesian had foretold to the Ionians</a:t>
            </a:r>
            <a:r>
              <a:rPr lang="en-US" altLang="ja-JP" sz="2800" dirty="0">
                <a:solidFill>
                  <a:srgbClr val="FF0000"/>
                </a:solidFill>
                <a:latin typeface="Skia"/>
                <a:cs typeface="Skia"/>
              </a:rPr>
              <a:t>… The Lydians however and the Medes, when they saw that it had become night instead of day, ceased from their fighting and were much more eager both of them that peace should be made between them.</a:t>
            </a:r>
            <a:r>
              <a:rPr lang="en-US" sz="2800" dirty="0">
                <a:solidFill>
                  <a:srgbClr val="FF0000"/>
                </a:solidFill>
                <a:latin typeface="Skia"/>
                <a:cs typeface="Skia"/>
              </a:rPr>
              <a:t>”       </a:t>
            </a:r>
            <a:r>
              <a:rPr lang="en-US" altLang="ja-JP" sz="2800" dirty="0">
                <a:solidFill>
                  <a:srgbClr val="FF0000"/>
                </a:solidFill>
                <a:latin typeface="Skia"/>
                <a:cs typeface="Skia"/>
              </a:rPr>
              <a:t> </a:t>
            </a:r>
          </a:p>
          <a:p>
            <a:pPr algn="just"/>
            <a:r>
              <a:rPr lang="en-US" altLang="ja-JP" sz="2800" dirty="0">
                <a:solidFill>
                  <a:srgbClr val="FF0000"/>
                </a:solidFill>
                <a:latin typeface="Skia"/>
                <a:cs typeface="Skia"/>
              </a:rPr>
              <a:t>                                               </a:t>
            </a:r>
            <a:r>
              <a:rPr lang="en-US" altLang="ja-JP" sz="2400" dirty="0">
                <a:solidFill>
                  <a:schemeClr val="bg1"/>
                </a:solidFill>
                <a:latin typeface="Helvetica" charset="0"/>
              </a:rPr>
              <a:t>– Herodotus of Halicarnassus</a:t>
            </a:r>
          </a:p>
          <a:p>
            <a:pPr algn="just"/>
            <a:endParaRPr lang="en-US" sz="2800" dirty="0">
              <a:solidFill>
                <a:srgbClr val="FF0003"/>
              </a:solidFill>
              <a:latin typeface="Skia"/>
              <a:cs typeface="Skia"/>
            </a:endParaRPr>
          </a:p>
        </p:txBody>
      </p:sp>
    </p:spTree>
    <p:extLst>
      <p:ext uri="{BB962C8B-B14F-4D97-AF65-F5344CB8AC3E}">
        <p14:creationId xmlns:p14="http://schemas.microsoft.com/office/powerpoint/2010/main" val="9788842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53833"/>
          </a:xfrm>
          <a:prstGeom prst="rect">
            <a:avLst/>
          </a:prstGeom>
        </p:spPr>
      </p:pic>
    </p:spTree>
    <p:extLst>
      <p:ext uri="{BB962C8B-B14F-4D97-AF65-F5344CB8AC3E}">
        <p14:creationId xmlns:p14="http://schemas.microsoft.com/office/powerpoint/2010/main" val="17702598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PERSONAL PREFERENCES</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2246769"/>
          </a:xfrm>
          <a:prstGeom prst="rect">
            <a:avLst/>
          </a:prstGeom>
          <a:noFill/>
        </p:spPr>
        <p:txBody>
          <a:bodyPr wrap="square" rtlCol="0">
            <a:spAutoFit/>
          </a:bodyPr>
          <a:lstStyle/>
          <a:p>
            <a:r>
              <a:rPr lang="en-US" sz="3200" dirty="0">
                <a:solidFill>
                  <a:schemeClr val="bg1"/>
                </a:solidFill>
              </a:rPr>
              <a:t>TSE OBSERVING:</a:t>
            </a:r>
          </a:p>
          <a:p>
            <a:pPr algn="ctr"/>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SOLITUDE vs. A SOCIAL EVENT </a:t>
            </a:r>
          </a:p>
          <a:p>
            <a:endParaRPr lang="en-US" sz="2000" b="1" dirty="0">
              <a:solidFill>
                <a:srgbClr val="04DC1A"/>
              </a:solidFill>
            </a:endParaRPr>
          </a:p>
          <a:p>
            <a:r>
              <a:rPr lang="en-US" sz="3200" dirty="0">
                <a:solidFill>
                  <a:srgbClr val="04DC1A"/>
                </a:solidFill>
              </a:rPr>
              <a:t>            •  </a:t>
            </a:r>
            <a:r>
              <a:rPr lang="en-US" sz="3200" b="1" dirty="0">
                <a:solidFill>
                  <a:srgbClr val="04DC1A"/>
                </a:solidFill>
              </a:rPr>
              <a:t>VENUE: LAND vs. SEA vs. AIR</a:t>
            </a:r>
          </a:p>
        </p:txBody>
      </p:sp>
    </p:spTree>
    <p:extLst>
      <p:ext uri="{BB962C8B-B14F-4D97-AF65-F5344CB8AC3E}">
        <p14:creationId xmlns:p14="http://schemas.microsoft.com/office/powerpoint/2010/main" val="332340429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OUP_PRE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36774"/>
          </a:xfrm>
          <a:prstGeom prst="rect">
            <a:avLst/>
          </a:prstGeom>
        </p:spPr>
      </p:pic>
    </p:spTree>
    <p:extLst>
      <p:ext uri="{BB962C8B-B14F-4D97-AF65-F5344CB8AC3E}">
        <p14:creationId xmlns:p14="http://schemas.microsoft.com/office/powerpoint/2010/main" val="40092669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NUE_PRE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7263" cy="6858000"/>
          </a:xfrm>
          <a:prstGeom prst="rect">
            <a:avLst/>
          </a:prstGeom>
        </p:spPr>
      </p:pic>
    </p:spTree>
    <p:extLst>
      <p:ext uri="{BB962C8B-B14F-4D97-AF65-F5344CB8AC3E}">
        <p14:creationId xmlns:p14="http://schemas.microsoft.com/office/powerpoint/2010/main" val="26093926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Y_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0"/>
            <a:ext cx="8775152" cy="6858000"/>
          </a:xfrm>
          <a:prstGeom prst="rect">
            <a:avLst/>
          </a:prstGeom>
        </p:spPr>
      </p:pic>
    </p:spTree>
    <p:extLst>
      <p:ext uri="{BB962C8B-B14F-4D97-AF65-F5344CB8AC3E}">
        <p14:creationId xmlns:p14="http://schemas.microsoft.com/office/powerpoint/2010/main" val="44615783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Y_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09689" cy="6858000"/>
          </a:xfrm>
          <a:prstGeom prst="rect">
            <a:avLst/>
          </a:prstGeom>
        </p:spPr>
      </p:pic>
    </p:spTree>
    <p:extLst>
      <p:ext uri="{BB962C8B-B14F-4D97-AF65-F5344CB8AC3E}">
        <p14:creationId xmlns:p14="http://schemas.microsoft.com/office/powerpoint/2010/main" val="145381237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PLANNING AND PREPATIONS</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1754327"/>
          </a:xfrm>
          <a:prstGeom prst="rect">
            <a:avLst/>
          </a:prstGeom>
          <a:noFill/>
        </p:spPr>
        <p:txBody>
          <a:bodyPr wrap="square" rtlCol="0">
            <a:spAutoFit/>
          </a:bodyPr>
          <a:lstStyle/>
          <a:p>
            <a:pPr algn="ctr"/>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ACTIVITIES INVOLVEMENT </a:t>
            </a:r>
          </a:p>
          <a:p>
            <a:endParaRPr lang="en-US" sz="2000" b="1" dirty="0">
              <a:solidFill>
                <a:srgbClr val="04DC1A"/>
              </a:solidFill>
            </a:endParaRPr>
          </a:p>
          <a:p>
            <a:r>
              <a:rPr lang="en-US" sz="3200" dirty="0">
                <a:solidFill>
                  <a:srgbClr val="04DC1A"/>
                </a:solidFill>
              </a:rPr>
              <a:t>            •  </a:t>
            </a:r>
            <a:r>
              <a:rPr lang="en-US" sz="3200" b="1" dirty="0">
                <a:solidFill>
                  <a:srgbClr val="04DC1A"/>
                </a:solidFill>
              </a:rPr>
              <a:t>SITE SELECTION CRITERION</a:t>
            </a:r>
          </a:p>
        </p:txBody>
      </p:sp>
    </p:spTree>
    <p:extLst>
      <p:ext uri="{BB962C8B-B14F-4D97-AF65-F5344CB8AC3E}">
        <p14:creationId xmlns:p14="http://schemas.microsoft.com/office/powerpoint/2010/main" val="1469944758"/>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63589"/>
          </a:xfrm>
          <a:prstGeom prst="rect">
            <a:avLst/>
          </a:prstGeom>
        </p:spPr>
      </p:pic>
    </p:spTree>
    <p:extLst>
      <p:ext uri="{BB962C8B-B14F-4D97-AF65-F5344CB8AC3E}">
        <p14:creationId xmlns:p14="http://schemas.microsoft.com/office/powerpoint/2010/main" val="74167609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125"/>
            <a:ext cx="9144000" cy="6709530"/>
          </a:xfrm>
          <a:prstGeom prst="rect">
            <a:avLst/>
          </a:prstGeom>
        </p:spPr>
        <p:txBody>
          <a:bodyPr wrap="square">
            <a:spAutoFit/>
          </a:bodyPr>
          <a:lstStyle/>
          <a:p>
            <a:r>
              <a:rPr lang="en-US" sz="2800" dirty="0">
                <a:solidFill>
                  <a:srgbClr val="FFFFFF"/>
                </a:solidFill>
                <a:latin typeface="Courier"/>
                <a:cs typeface="Courier"/>
              </a:rPr>
              <a:t>PLANNING FACTOR IMPORTANCE (VALUE = 0-100)</a:t>
            </a:r>
          </a:p>
          <a:p>
            <a:endParaRPr lang="en-US" sz="2000" dirty="0">
              <a:solidFill>
                <a:srgbClr val="FFFFFF"/>
              </a:solidFill>
              <a:latin typeface="Courier"/>
              <a:cs typeface="Courier"/>
            </a:endParaRPr>
          </a:p>
          <a:p>
            <a:r>
              <a:rPr lang="en-US" sz="2800" u="sng" dirty="0">
                <a:solidFill>
                  <a:srgbClr val="04DC1A"/>
                </a:solidFill>
                <a:latin typeface="Courier"/>
                <a:cs typeface="Courier"/>
              </a:rPr>
              <a:t>     ECLIPSE CHASER   </a:t>
            </a:r>
            <a:r>
              <a:rPr lang="en-US" sz="2800" dirty="0">
                <a:solidFill>
                  <a:srgbClr val="04DC1A"/>
                </a:solidFill>
                <a:latin typeface="Courier"/>
                <a:cs typeface="Courier"/>
              </a:rPr>
              <a:t>  </a:t>
            </a:r>
            <a:r>
              <a:rPr lang="en-US" sz="2800" u="sng" dirty="0">
                <a:solidFill>
                  <a:srgbClr val="FF0000"/>
                </a:solidFill>
                <a:latin typeface="Courier"/>
                <a:cs typeface="Courier"/>
              </a:rPr>
              <a:t>NON ECLIPSE CHASER</a:t>
            </a:r>
          </a:p>
          <a:p>
            <a:r>
              <a:rPr lang="en-US" sz="2800" dirty="0">
                <a:solidFill>
                  <a:srgbClr val="04DC1A"/>
                </a:solidFill>
                <a:latin typeface="Courier"/>
                <a:cs typeface="Courier"/>
              </a:rPr>
              <a:t>RANK CRITERION   VALUE  </a:t>
            </a:r>
            <a:r>
              <a:rPr lang="en-US" sz="2800" dirty="0">
                <a:solidFill>
                  <a:srgbClr val="FF0000"/>
                </a:solidFill>
                <a:latin typeface="Courier"/>
                <a:cs typeface="Courier"/>
              </a:rPr>
              <a:t>CRITERION   VALUE</a:t>
            </a:r>
          </a:p>
          <a:p>
            <a:r>
              <a:rPr lang="en-US" sz="2800" dirty="0">
                <a:solidFill>
                  <a:srgbClr val="04DC1A"/>
                </a:solidFill>
                <a:latin typeface="Courier"/>
                <a:cs typeface="Courier"/>
              </a:rPr>
              <a:t>1    WEATHER     65.3</a:t>
            </a:r>
            <a:r>
              <a:rPr lang="en-US" sz="2800" dirty="0">
                <a:solidFill>
                  <a:srgbClr val="FFFFFF"/>
                </a:solidFill>
                <a:latin typeface="Courier"/>
                <a:cs typeface="Courier"/>
              </a:rPr>
              <a:t>   </a:t>
            </a:r>
            <a:r>
              <a:rPr lang="en-US" sz="2800" dirty="0">
                <a:solidFill>
                  <a:srgbClr val="FF0000"/>
                </a:solidFill>
                <a:latin typeface="Courier"/>
                <a:cs typeface="Courier"/>
              </a:rPr>
              <a:t>WEATHER     58.2</a:t>
            </a:r>
          </a:p>
          <a:p>
            <a:r>
              <a:rPr lang="en-US" sz="2800" dirty="0">
                <a:solidFill>
                  <a:srgbClr val="04DC1A"/>
                </a:solidFill>
                <a:latin typeface="Courier"/>
                <a:cs typeface="Courier"/>
              </a:rPr>
              <a:t>2    CONTINGENCY 44.3</a:t>
            </a:r>
            <a:r>
              <a:rPr lang="en-US" sz="2800" dirty="0">
                <a:solidFill>
                  <a:srgbClr val="FFFFFF"/>
                </a:solidFill>
                <a:latin typeface="Courier"/>
                <a:cs typeface="Courier"/>
              </a:rPr>
              <a:t>   </a:t>
            </a:r>
            <a:r>
              <a:rPr lang="en-US" sz="2800" dirty="0">
                <a:solidFill>
                  <a:srgbClr val="FF0000"/>
                </a:solidFill>
                <a:latin typeface="Courier"/>
                <a:cs typeface="Courier"/>
              </a:rPr>
              <a:t>DURATION    44.2</a:t>
            </a:r>
          </a:p>
          <a:p>
            <a:r>
              <a:rPr lang="en-US" sz="2800" dirty="0">
                <a:solidFill>
                  <a:srgbClr val="04DC1A"/>
                </a:solidFill>
                <a:latin typeface="Courier"/>
                <a:cs typeface="Courier"/>
              </a:rPr>
              <a:t>3    DURATION    42.3   </a:t>
            </a:r>
            <a:r>
              <a:rPr lang="en-US" sz="2800" dirty="0">
                <a:solidFill>
                  <a:srgbClr val="FF0000"/>
                </a:solidFill>
                <a:latin typeface="Courier"/>
                <a:cs typeface="Courier"/>
              </a:rPr>
              <a:t>BUDGET      42.1</a:t>
            </a:r>
          </a:p>
          <a:p>
            <a:r>
              <a:rPr lang="en-US" sz="2800" dirty="0">
                <a:solidFill>
                  <a:srgbClr val="04DC1A"/>
                </a:solidFill>
                <a:latin typeface="Courier"/>
                <a:cs typeface="Courier"/>
              </a:rPr>
              <a:t>4    SITESEEING  42.1   </a:t>
            </a:r>
            <a:r>
              <a:rPr lang="en-US" sz="2800" dirty="0">
                <a:solidFill>
                  <a:srgbClr val="FF0000"/>
                </a:solidFill>
                <a:latin typeface="Courier"/>
                <a:cs typeface="Courier"/>
              </a:rPr>
              <a:t>CONTINGENCY 39.8</a:t>
            </a:r>
          </a:p>
          <a:p>
            <a:r>
              <a:rPr lang="en-US" sz="2800" dirty="0">
                <a:solidFill>
                  <a:srgbClr val="04DC1A"/>
                </a:solidFill>
                <a:latin typeface="Courier"/>
                <a:cs typeface="Courier"/>
              </a:rPr>
              <a:t>5    BUDGET      37.8</a:t>
            </a:r>
            <a:r>
              <a:rPr lang="en-US" sz="2800" dirty="0">
                <a:solidFill>
                  <a:srgbClr val="FFFFFF"/>
                </a:solidFill>
                <a:latin typeface="Courier"/>
                <a:cs typeface="Courier"/>
              </a:rPr>
              <a:t>   </a:t>
            </a:r>
            <a:r>
              <a:rPr lang="en-US" sz="2800" dirty="0">
                <a:solidFill>
                  <a:srgbClr val="FF0000"/>
                </a:solidFill>
                <a:latin typeface="Courier"/>
                <a:cs typeface="Courier"/>
              </a:rPr>
              <a:t>GEOPOLITICS 34.8</a:t>
            </a:r>
          </a:p>
          <a:p>
            <a:r>
              <a:rPr lang="en-US" sz="2800" dirty="0">
                <a:solidFill>
                  <a:srgbClr val="04DC1A"/>
                </a:solidFill>
                <a:latin typeface="Courier"/>
                <a:cs typeface="Courier"/>
              </a:rPr>
              <a:t>6    GEOPOLITICS 37.4</a:t>
            </a:r>
            <a:r>
              <a:rPr lang="en-US" sz="2800" dirty="0">
                <a:solidFill>
                  <a:srgbClr val="FFFFFF"/>
                </a:solidFill>
                <a:latin typeface="Courier"/>
                <a:cs typeface="Courier"/>
              </a:rPr>
              <a:t>   </a:t>
            </a:r>
            <a:r>
              <a:rPr lang="en-US" sz="2800" dirty="0">
                <a:solidFill>
                  <a:srgbClr val="FF0000"/>
                </a:solidFill>
                <a:latin typeface="Courier"/>
                <a:cs typeface="Courier"/>
              </a:rPr>
              <a:t>SITESEEING  33.3</a:t>
            </a:r>
          </a:p>
          <a:p>
            <a:endParaRPr lang="en-US" sz="2800" dirty="0">
              <a:solidFill>
                <a:srgbClr val="FFFFFF"/>
              </a:solidFill>
              <a:latin typeface="Courier"/>
              <a:cs typeface="Courier"/>
            </a:endParaRPr>
          </a:p>
          <a:p>
            <a:endParaRPr lang="en-US" sz="1000" dirty="0">
              <a:solidFill>
                <a:srgbClr val="FFFFFF"/>
              </a:solidFill>
              <a:latin typeface="Courier"/>
              <a:cs typeface="Courier"/>
            </a:endParaRPr>
          </a:p>
          <a:p>
            <a:r>
              <a:rPr lang="en-US" sz="2800" dirty="0">
                <a:solidFill>
                  <a:srgbClr val="FFFFFF"/>
                </a:solidFill>
                <a:latin typeface="Courier"/>
                <a:cs typeface="Courier"/>
              </a:rPr>
              <a:t>PERCENTAGE PASS ON SHORT DURATION</a:t>
            </a:r>
          </a:p>
          <a:p>
            <a:endParaRPr lang="en-US" sz="2000" dirty="0">
              <a:solidFill>
                <a:srgbClr val="04DC1A"/>
              </a:solidFill>
              <a:latin typeface="Courier"/>
              <a:cs typeface="Courier"/>
            </a:endParaRPr>
          </a:p>
          <a:p>
            <a:r>
              <a:rPr lang="en-US" sz="2800" dirty="0">
                <a:solidFill>
                  <a:srgbClr val="04DC1A"/>
                </a:solidFill>
                <a:latin typeface="Courier"/>
                <a:cs typeface="Courier"/>
              </a:rPr>
              <a:t>ECLIPSE CHASER:      24.2 %</a:t>
            </a:r>
          </a:p>
          <a:p>
            <a:r>
              <a:rPr lang="en-US" sz="2800" dirty="0">
                <a:solidFill>
                  <a:srgbClr val="FF0000"/>
                </a:solidFill>
                <a:latin typeface="Courier"/>
                <a:cs typeface="Courier"/>
              </a:rPr>
              <a:t>NON ECLIPSE CHASER:  47.4 %</a:t>
            </a:r>
          </a:p>
        </p:txBody>
      </p:sp>
    </p:spTree>
    <p:extLst>
      <p:ext uri="{BB962C8B-B14F-4D97-AF65-F5344CB8AC3E}">
        <p14:creationId xmlns:p14="http://schemas.microsoft.com/office/powerpoint/2010/main" val="14119164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PLANNING AND PREPATIONS</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1754327"/>
          </a:xfrm>
          <a:prstGeom prst="rect">
            <a:avLst/>
          </a:prstGeom>
          <a:noFill/>
        </p:spPr>
        <p:txBody>
          <a:bodyPr wrap="square" rtlCol="0">
            <a:spAutoFit/>
          </a:bodyPr>
          <a:lstStyle/>
          <a:p>
            <a:pPr algn="ctr"/>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PLANNING FOR FUTURE ECLIPSES</a:t>
            </a:r>
          </a:p>
          <a:p>
            <a:endParaRPr lang="en-US" sz="2000" b="1" dirty="0">
              <a:solidFill>
                <a:srgbClr val="04DC1A"/>
              </a:solidFill>
            </a:endParaRPr>
          </a:p>
          <a:p>
            <a:r>
              <a:rPr lang="en-US" sz="3200" dirty="0">
                <a:solidFill>
                  <a:srgbClr val="04DC1A"/>
                </a:solidFill>
              </a:rPr>
              <a:t>            </a:t>
            </a:r>
            <a:endParaRPr lang="en-US" sz="3200" b="1" dirty="0">
              <a:solidFill>
                <a:srgbClr val="04DC1A"/>
              </a:solidFill>
            </a:endParaRPr>
          </a:p>
        </p:txBody>
      </p:sp>
    </p:spTree>
    <p:extLst>
      <p:ext uri="{BB962C8B-B14F-4D97-AF65-F5344CB8AC3E}">
        <p14:creationId xmlns:p14="http://schemas.microsoft.com/office/powerpoint/2010/main" val="314268105"/>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1524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b="1" u="sng" dirty="0">
                <a:solidFill>
                  <a:schemeClr val="bg1"/>
                </a:solidFill>
                <a:latin typeface="Skia"/>
                <a:cs typeface="Skia"/>
              </a:rPr>
              <a:t>Ominous Beginnings: Most Oft-Cited and Best-Known Examples</a:t>
            </a:r>
            <a:endParaRPr lang="en-US" sz="2800" dirty="0">
              <a:solidFill>
                <a:schemeClr val="bg1"/>
              </a:solidFill>
              <a:latin typeface="Skia"/>
              <a:cs typeface="Skia"/>
            </a:endParaRPr>
          </a:p>
        </p:txBody>
      </p:sp>
      <p:sp>
        <p:nvSpPr>
          <p:cNvPr id="18435" name="Rectangle 5"/>
          <p:cNvSpPr>
            <a:spLocks noChangeArrowheads="1"/>
          </p:cNvSpPr>
          <p:nvPr/>
        </p:nvSpPr>
        <p:spPr bwMode="auto">
          <a:xfrm>
            <a:off x="381000" y="1066800"/>
            <a:ext cx="8382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b="1" i="1" dirty="0">
                <a:solidFill>
                  <a:srgbClr val="04DC1A"/>
                </a:solidFill>
                <a:latin typeface="Skia"/>
                <a:cs typeface="Skia"/>
              </a:rPr>
              <a:t>From the Book of Amos (Chapter 8):</a:t>
            </a:r>
            <a:endParaRPr lang="en-US" sz="2800" dirty="0">
              <a:solidFill>
                <a:srgbClr val="04DC1A"/>
              </a:solidFill>
              <a:latin typeface="Skia"/>
              <a:cs typeface="Skia"/>
            </a:endParaRPr>
          </a:p>
          <a:p>
            <a:pPr algn="just"/>
            <a:endParaRPr lang="en-US" sz="2800" dirty="0">
              <a:solidFill>
                <a:srgbClr val="FF0003"/>
              </a:solidFill>
              <a:latin typeface="Skia"/>
              <a:cs typeface="Skia"/>
            </a:endParaRPr>
          </a:p>
          <a:p>
            <a:pPr algn="just"/>
            <a:r>
              <a:rPr lang="en-US" sz="2800" dirty="0">
                <a:solidFill>
                  <a:srgbClr val="FFFF00"/>
                </a:solidFill>
                <a:latin typeface="Skia"/>
                <a:cs typeface="Skia"/>
              </a:rPr>
              <a:t>9. And it shall come to pass in that day, saith the Lord GOD, that</a:t>
            </a:r>
            <a:r>
              <a:rPr lang="en-US" sz="2800" dirty="0">
                <a:solidFill>
                  <a:srgbClr val="FF0003"/>
                </a:solidFill>
                <a:latin typeface="Skia"/>
                <a:cs typeface="Skia"/>
              </a:rPr>
              <a:t> </a:t>
            </a:r>
            <a:r>
              <a:rPr lang="en-US" sz="2800" i="1" u="sng" dirty="0">
                <a:solidFill>
                  <a:srgbClr val="FF0003"/>
                </a:solidFill>
                <a:latin typeface="Skia"/>
                <a:cs typeface="Skia"/>
              </a:rPr>
              <a:t>I will cause the sun to go down at noon, and I will darken the earth in the clear day</a:t>
            </a:r>
            <a:r>
              <a:rPr lang="en-US" sz="2800" dirty="0">
                <a:solidFill>
                  <a:srgbClr val="FF0003"/>
                </a:solidFill>
                <a:latin typeface="Skia"/>
                <a:cs typeface="Skia"/>
              </a:rPr>
              <a:t>:</a:t>
            </a:r>
          </a:p>
          <a:p>
            <a:pPr algn="just"/>
            <a:endParaRPr lang="en-US" sz="2800" dirty="0">
              <a:solidFill>
                <a:srgbClr val="FF0003"/>
              </a:solidFill>
              <a:latin typeface="Skia"/>
              <a:cs typeface="Skia"/>
            </a:endParaRPr>
          </a:p>
          <a:p>
            <a:pPr algn="just"/>
            <a:r>
              <a:rPr lang="en-US" sz="2800" dirty="0">
                <a:solidFill>
                  <a:srgbClr val="FFFF00"/>
                </a:solidFill>
                <a:latin typeface="Skia"/>
                <a:cs typeface="Skia"/>
              </a:rPr>
              <a:t>10. And I will </a:t>
            </a:r>
            <a:r>
              <a:rPr lang="en-US" sz="2800" i="1" dirty="0">
                <a:solidFill>
                  <a:srgbClr val="FF0003"/>
                </a:solidFill>
                <a:latin typeface="Skia"/>
                <a:cs typeface="Skia"/>
              </a:rPr>
              <a:t>turn</a:t>
            </a:r>
            <a:r>
              <a:rPr lang="en-US" sz="2800" dirty="0">
                <a:solidFill>
                  <a:srgbClr val="FF0003"/>
                </a:solidFill>
                <a:latin typeface="Skia"/>
                <a:cs typeface="Skia"/>
              </a:rPr>
              <a:t> </a:t>
            </a:r>
            <a:r>
              <a:rPr lang="en-US" sz="2800" i="1" dirty="0">
                <a:solidFill>
                  <a:srgbClr val="FF0003"/>
                </a:solidFill>
                <a:latin typeface="Skia"/>
                <a:cs typeface="Skia"/>
              </a:rPr>
              <a:t>your feasts into mourning</a:t>
            </a:r>
            <a:r>
              <a:rPr lang="en-US" sz="2800" dirty="0">
                <a:solidFill>
                  <a:srgbClr val="FF0003"/>
                </a:solidFill>
                <a:latin typeface="Skia"/>
                <a:cs typeface="Skia"/>
              </a:rPr>
              <a:t>, and all </a:t>
            </a:r>
            <a:r>
              <a:rPr lang="en-US" sz="2800" i="1" dirty="0">
                <a:solidFill>
                  <a:srgbClr val="FF0003"/>
                </a:solidFill>
                <a:latin typeface="Skia"/>
                <a:cs typeface="Skia"/>
              </a:rPr>
              <a:t>your songs into lamentation</a:t>
            </a:r>
            <a:r>
              <a:rPr lang="en-US" sz="2800" dirty="0">
                <a:solidFill>
                  <a:srgbClr val="FF0003"/>
                </a:solidFill>
                <a:latin typeface="Skia"/>
                <a:cs typeface="Skia"/>
              </a:rPr>
              <a:t>; and I will </a:t>
            </a:r>
            <a:r>
              <a:rPr lang="en-US" sz="2800" i="1" dirty="0">
                <a:solidFill>
                  <a:srgbClr val="FF0003"/>
                </a:solidFill>
                <a:latin typeface="Skia"/>
                <a:cs typeface="Skia"/>
              </a:rPr>
              <a:t>bring up sackcloth upon all loins</a:t>
            </a:r>
            <a:r>
              <a:rPr lang="en-US" sz="2800" dirty="0">
                <a:solidFill>
                  <a:srgbClr val="FF0003"/>
                </a:solidFill>
                <a:latin typeface="Skia"/>
                <a:cs typeface="Skia"/>
              </a:rPr>
              <a:t>, and </a:t>
            </a:r>
            <a:r>
              <a:rPr lang="en-US" sz="2800" i="1" dirty="0">
                <a:solidFill>
                  <a:srgbClr val="FF0003"/>
                </a:solidFill>
                <a:latin typeface="Skia"/>
                <a:cs typeface="Skia"/>
              </a:rPr>
              <a:t>baldness upon every head</a:t>
            </a:r>
            <a:r>
              <a:rPr lang="en-US" sz="2800" dirty="0">
                <a:solidFill>
                  <a:srgbClr val="FF0003"/>
                </a:solidFill>
                <a:latin typeface="Skia"/>
                <a:cs typeface="Skia"/>
              </a:rPr>
              <a:t>; and I will make it </a:t>
            </a:r>
            <a:r>
              <a:rPr lang="en-US" sz="2800" i="1" dirty="0">
                <a:solidFill>
                  <a:srgbClr val="FF0003"/>
                </a:solidFill>
                <a:latin typeface="Skia"/>
                <a:cs typeface="Skia"/>
              </a:rPr>
              <a:t>as the mourning of an only son</a:t>
            </a:r>
            <a:r>
              <a:rPr lang="en-US" sz="2800" dirty="0">
                <a:solidFill>
                  <a:srgbClr val="FF0003"/>
                </a:solidFill>
                <a:latin typeface="Skia"/>
                <a:cs typeface="Skia"/>
              </a:rPr>
              <a:t>, and the end thereof </a:t>
            </a:r>
            <a:r>
              <a:rPr lang="en-US" sz="2800" i="1" dirty="0">
                <a:solidFill>
                  <a:srgbClr val="FF0003"/>
                </a:solidFill>
                <a:latin typeface="Skia"/>
                <a:cs typeface="Skia"/>
              </a:rPr>
              <a:t>as a bitter day</a:t>
            </a:r>
            <a:r>
              <a:rPr lang="en-US" sz="2800" dirty="0">
                <a:solidFill>
                  <a:srgbClr val="FF0003"/>
                </a:solidFill>
                <a:latin typeface="Skia"/>
                <a:cs typeface="Skia"/>
              </a:rPr>
              <a:t>.</a:t>
            </a:r>
          </a:p>
        </p:txBody>
      </p:sp>
    </p:spTree>
    <p:extLst>
      <p:ext uri="{BB962C8B-B14F-4D97-AF65-F5344CB8AC3E}">
        <p14:creationId xmlns:p14="http://schemas.microsoft.com/office/powerpoint/2010/main" val="39249454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ND_TERM_PLAN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63589"/>
          </a:xfrm>
          <a:prstGeom prst="rect">
            <a:avLst/>
          </a:prstGeom>
        </p:spPr>
      </p:pic>
    </p:spTree>
    <p:extLst>
      <p:ext uri="{BB962C8B-B14F-4D97-AF65-F5344CB8AC3E}">
        <p14:creationId xmlns:p14="http://schemas.microsoft.com/office/powerpoint/2010/main" val="364563252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TURE_ECLIP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064256" cy="6858000"/>
          </a:xfrm>
          <a:prstGeom prst="rect">
            <a:avLst/>
          </a:prstGeom>
        </p:spPr>
      </p:pic>
    </p:spTree>
    <p:extLst>
      <p:ext uri="{BB962C8B-B14F-4D97-AF65-F5344CB8AC3E}">
        <p14:creationId xmlns:p14="http://schemas.microsoft.com/office/powerpoint/2010/main" val="134287644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TURE_ECLIP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064256" cy="6858000"/>
          </a:xfrm>
          <a:prstGeom prst="rect">
            <a:avLst/>
          </a:prstGeom>
        </p:spPr>
      </p:pic>
      <p:sp>
        <p:nvSpPr>
          <p:cNvPr id="2" name="TextBox 1"/>
          <p:cNvSpPr txBox="1"/>
          <p:nvPr/>
        </p:nvSpPr>
        <p:spPr>
          <a:xfrm>
            <a:off x="4187565" y="912083"/>
            <a:ext cx="994946" cy="2585323"/>
          </a:xfrm>
          <a:prstGeom prst="rect">
            <a:avLst/>
          </a:prstGeom>
          <a:noFill/>
        </p:spPr>
        <p:txBody>
          <a:bodyPr wrap="none" rtlCol="0">
            <a:spAutoFit/>
          </a:bodyPr>
          <a:lstStyle/>
          <a:p>
            <a:pPr algn="ctr"/>
            <a:r>
              <a:rPr lang="en-US" dirty="0"/>
              <a:t>55.0%</a:t>
            </a:r>
          </a:p>
          <a:p>
            <a:pPr algn="ctr"/>
            <a:r>
              <a:rPr lang="en-US" dirty="0"/>
              <a:t>planning</a:t>
            </a:r>
          </a:p>
          <a:p>
            <a:pPr algn="ctr"/>
            <a:r>
              <a:rPr lang="en-US" dirty="0"/>
              <a:t>NA</a:t>
            </a:r>
          </a:p>
          <a:p>
            <a:pPr algn="ctr"/>
            <a:endParaRPr lang="en-US" dirty="0"/>
          </a:p>
          <a:p>
            <a:pPr algn="ctr"/>
            <a:r>
              <a:rPr lang="en-US" dirty="0"/>
              <a:t>55.0%</a:t>
            </a:r>
          </a:p>
          <a:p>
            <a:pPr algn="ctr"/>
            <a:r>
              <a:rPr lang="en-US" dirty="0"/>
              <a:t>overall</a:t>
            </a:r>
          </a:p>
          <a:p>
            <a:pPr algn="ctr"/>
            <a:r>
              <a:rPr lang="en-US" dirty="0"/>
              <a:t>NA</a:t>
            </a:r>
          </a:p>
          <a:p>
            <a:pPr algn="ctr"/>
            <a:endParaRPr lang="en-US" dirty="0"/>
          </a:p>
          <a:p>
            <a:pPr algn="ctr"/>
            <a:endParaRPr lang="en-US" dirty="0"/>
          </a:p>
        </p:txBody>
      </p:sp>
      <p:sp>
        <p:nvSpPr>
          <p:cNvPr id="4" name="TextBox 3"/>
          <p:cNvSpPr txBox="1"/>
          <p:nvPr/>
        </p:nvSpPr>
        <p:spPr>
          <a:xfrm>
            <a:off x="957147" y="3258128"/>
            <a:ext cx="994946" cy="2585323"/>
          </a:xfrm>
          <a:prstGeom prst="rect">
            <a:avLst/>
          </a:prstGeom>
          <a:noFill/>
        </p:spPr>
        <p:txBody>
          <a:bodyPr wrap="none" rtlCol="0">
            <a:spAutoFit/>
          </a:bodyPr>
          <a:lstStyle/>
          <a:p>
            <a:pPr algn="ctr"/>
            <a:r>
              <a:rPr lang="en-US" dirty="0"/>
              <a:t>20.1%</a:t>
            </a:r>
          </a:p>
          <a:p>
            <a:pPr algn="ctr"/>
            <a:r>
              <a:rPr lang="en-US" dirty="0"/>
              <a:t>planning</a:t>
            </a:r>
          </a:p>
          <a:p>
            <a:pPr algn="ctr"/>
            <a:r>
              <a:rPr lang="en-US" dirty="0"/>
              <a:t>EUR</a:t>
            </a:r>
          </a:p>
          <a:p>
            <a:pPr algn="ctr"/>
            <a:endParaRPr lang="en-US" dirty="0"/>
          </a:p>
          <a:p>
            <a:pPr algn="ctr"/>
            <a:r>
              <a:rPr lang="en-US" dirty="0"/>
              <a:t>29.9%</a:t>
            </a:r>
          </a:p>
          <a:p>
            <a:pPr algn="ctr"/>
            <a:r>
              <a:rPr lang="en-US" dirty="0"/>
              <a:t>overall</a:t>
            </a:r>
          </a:p>
          <a:p>
            <a:pPr algn="ctr"/>
            <a:r>
              <a:rPr lang="en-US" dirty="0"/>
              <a:t>EUR</a:t>
            </a:r>
          </a:p>
          <a:p>
            <a:pPr algn="ctr"/>
            <a:endParaRPr lang="en-US" dirty="0"/>
          </a:p>
          <a:p>
            <a:pPr algn="ctr"/>
            <a:endParaRPr lang="en-US" dirty="0"/>
          </a:p>
        </p:txBody>
      </p:sp>
      <p:sp>
        <p:nvSpPr>
          <p:cNvPr id="5" name="TextBox 4"/>
          <p:cNvSpPr txBox="1"/>
          <p:nvPr/>
        </p:nvSpPr>
        <p:spPr>
          <a:xfrm>
            <a:off x="2575820" y="2994893"/>
            <a:ext cx="994946" cy="3139321"/>
          </a:xfrm>
          <a:prstGeom prst="rect">
            <a:avLst/>
          </a:prstGeom>
          <a:noFill/>
        </p:spPr>
        <p:txBody>
          <a:bodyPr wrap="none" rtlCol="0">
            <a:spAutoFit/>
          </a:bodyPr>
          <a:lstStyle/>
          <a:p>
            <a:pPr algn="ctr"/>
            <a:r>
              <a:rPr lang="en-US" dirty="0"/>
              <a:t>7.4%</a:t>
            </a:r>
          </a:p>
          <a:p>
            <a:pPr algn="ctr"/>
            <a:r>
              <a:rPr lang="en-US" dirty="0"/>
              <a:t>planning</a:t>
            </a:r>
          </a:p>
          <a:p>
            <a:pPr algn="ctr"/>
            <a:r>
              <a:rPr lang="en-US" dirty="0"/>
              <a:t>ASIA+</a:t>
            </a:r>
          </a:p>
          <a:p>
            <a:pPr algn="ctr"/>
            <a:r>
              <a:rPr lang="en-US" dirty="0"/>
              <a:t>AUST+</a:t>
            </a:r>
          </a:p>
          <a:p>
            <a:pPr algn="ctr"/>
            <a:r>
              <a:rPr lang="en-US" dirty="0"/>
              <a:t>PAC</a:t>
            </a:r>
          </a:p>
          <a:p>
            <a:pPr algn="ctr"/>
            <a:endParaRPr lang="en-US" dirty="0"/>
          </a:p>
          <a:p>
            <a:pPr algn="ctr"/>
            <a:r>
              <a:rPr lang="en-US" dirty="0"/>
              <a:t>15.4%</a:t>
            </a:r>
          </a:p>
          <a:p>
            <a:pPr algn="ctr"/>
            <a:r>
              <a:rPr lang="en-US" dirty="0"/>
              <a:t>overall</a:t>
            </a:r>
          </a:p>
          <a:p>
            <a:pPr algn="ctr"/>
            <a:r>
              <a:rPr lang="en-US" dirty="0"/>
              <a:t>ASIA+</a:t>
            </a:r>
          </a:p>
          <a:p>
            <a:pPr algn="ctr"/>
            <a:r>
              <a:rPr lang="en-US" dirty="0"/>
              <a:t>AUST+</a:t>
            </a:r>
          </a:p>
          <a:p>
            <a:pPr algn="ctr"/>
            <a:r>
              <a:rPr lang="en-US" dirty="0"/>
              <a:t>PAC</a:t>
            </a:r>
          </a:p>
        </p:txBody>
      </p:sp>
      <p:sp>
        <p:nvSpPr>
          <p:cNvPr id="7" name="TextBox 6"/>
          <p:cNvSpPr txBox="1"/>
          <p:nvPr/>
        </p:nvSpPr>
        <p:spPr>
          <a:xfrm>
            <a:off x="5785457" y="3121892"/>
            <a:ext cx="994946" cy="2585323"/>
          </a:xfrm>
          <a:prstGeom prst="rect">
            <a:avLst/>
          </a:prstGeom>
          <a:noFill/>
        </p:spPr>
        <p:txBody>
          <a:bodyPr wrap="none" rtlCol="0">
            <a:spAutoFit/>
          </a:bodyPr>
          <a:lstStyle/>
          <a:p>
            <a:pPr algn="ctr"/>
            <a:r>
              <a:rPr lang="en-US" dirty="0"/>
              <a:t>0.7%</a:t>
            </a:r>
          </a:p>
          <a:p>
            <a:pPr algn="ctr"/>
            <a:r>
              <a:rPr lang="en-US" dirty="0"/>
              <a:t>planning</a:t>
            </a:r>
          </a:p>
          <a:p>
            <a:pPr algn="ctr"/>
            <a:r>
              <a:rPr lang="en-US" dirty="0"/>
              <a:t>SA</a:t>
            </a:r>
          </a:p>
          <a:p>
            <a:pPr algn="ctr"/>
            <a:endParaRPr lang="en-US" dirty="0"/>
          </a:p>
          <a:p>
            <a:pPr algn="ctr"/>
            <a:r>
              <a:rPr lang="en-US" dirty="0"/>
              <a:t>0.7%</a:t>
            </a:r>
          </a:p>
          <a:p>
            <a:pPr algn="ctr"/>
            <a:r>
              <a:rPr lang="en-US" dirty="0"/>
              <a:t>overall</a:t>
            </a:r>
          </a:p>
          <a:p>
            <a:pPr algn="ctr"/>
            <a:r>
              <a:rPr lang="en-US" dirty="0"/>
              <a:t>SA</a:t>
            </a:r>
          </a:p>
          <a:p>
            <a:pPr algn="ctr"/>
            <a:endParaRPr lang="en-US" dirty="0"/>
          </a:p>
          <a:p>
            <a:pPr algn="ctr"/>
            <a:endParaRPr lang="en-US" dirty="0"/>
          </a:p>
        </p:txBody>
      </p:sp>
      <p:sp>
        <p:nvSpPr>
          <p:cNvPr id="8" name="TextBox 7"/>
          <p:cNvSpPr txBox="1"/>
          <p:nvPr/>
        </p:nvSpPr>
        <p:spPr>
          <a:xfrm>
            <a:off x="7369495" y="2608441"/>
            <a:ext cx="994946" cy="2031325"/>
          </a:xfrm>
          <a:prstGeom prst="rect">
            <a:avLst/>
          </a:prstGeom>
          <a:noFill/>
        </p:spPr>
        <p:txBody>
          <a:bodyPr wrap="none" rtlCol="0">
            <a:spAutoFit/>
          </a:bodyPr>
          <a:lstStyle/>
          <a:p>
            <a:pPr algn="ctr"/>
            <a:r>
              <a:rPr lang="en-US" dirty="0"/>
              <a:t>12.1%</a:t>
            </a:r>
          </a:p>
          <a:p>
            <a:pPr algn="ctr"/>
            <a:r>
              <a:rPr lang="en-US" dirty="0"/>
              <a:t>planning</a:t>
            </a:r>
          </a:p>
          <a:p>
            <a:pPr algn="ctr"/>
            <a:r>
              <a:rPr lang="en-US" dirty="0"/>
              <a:t>NA</a:t>
            </a:r>
          </a:p>
          <a:p>
            <a:pPr algn="ctr"/>
            <a:endParaRPr lang="en-US" dirty="0"/>
          </a:p>
          <a:p>
            <a:pPr algn="ctr"/>
            <a:r>
              <a:rPr lang="en-US" dirty="0"/>
              <a:t>55.0%</a:t>
            </a:r>
          </a:p>
          <a:p>
            <a:pPr algn="ctr"/>
            <a:r>
              <a:rPr lang="en-US" dirty="0"/>
              <a:t>Overall</a:t>
            </a:r>
          </a:p>
          <a:p>
            <a:pPr algn="ctr"/>
            <a:r>
              <a:rPr lang="en-US" dirty="0"/>
              <a:t>NA</a:t>
            </a:r>
          </a:p>
        </p:txBody>
      </p:sp>
    </p:spTree>
    <p:extLst>
      <p:ext uri="{BB962C8B-B14F-4D97-AF65-F5344CB8AC3E}">
        <p14:creationId xmlns:p14="http://schemas.microsoft.com/office/powerpoint/2010/main" val="45101664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448646"/>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2000" b="1" i="1" dirty="0">
              <a:solidFill>
                <a:srgbClr val="04DC1A"/>
              </a:solidFill>
              <a:latin typeface="Calibria" charset="0"/>
              <a:cs typeface="Calibria" charset="0"/>
            </a:endParaRPr>
          </a:p>
          <a:p>
            <a:pPr algn="ctr"/>
            <a:r>
              <a:rPr lang="en-US" sz="2400" b="1" i="1" dirty="0">
                <a:solidFill>
                  <a:srgbClr val="04DC1A"/>
                </a:solidFill>
                <a:latin typeface="Calibria" charset="0"/>
                <a:cs typeface="Calibria" charset="0"/>
              </a:rPr>
              <a:t>The Demographics of Umbraphillia</a:t>
            </a:r>
          </a:p>
          <a:p>
            <a:pPr algn="ctr"/>
            <a:endParaRPr lang="en-US" sz="2400" i="1" dirty="0">
              <a:solidFill>
                <a:srgbClr val="04DC1A"/>
              </a:solidFill>
              <a:latin typeface="Skia"/>
              <a:cs typeface="Skia"/>
            </a:endParaRPr>
          </a:p>
        </p:txBody>
      </p:sp>
      <p:sp>
        <p:nvSpPr>
          <p:cNvPr id="16387" name="Rectangle 4"/>
          <p:cNvSpPr>
            <a:spLocks noChangeArrowheads="1"/>
          </p:cNvSpPr>
          <p:nvPr/>
        </p:nvSpPr>
        <p:spPr bwMode="auto">
          <a:xfrm>
            <a:off x="0" y="-762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u="sng" dirty="0">
                <a:solidFill>
                  <a:schemeClr val="bg1"/>
                </a:solidFill>
              </a:rPr>
              <a:t>PLANNING AND PREPATIONS</a:t>
            </a:r>
            <a:endParaRPr lang="en-US" sz="3200" dirty="0">
              <a:solidFill>
                <a:schemeClr val="bg1"/>
              </a:solidFill>
            </a:endParaRPr>
          </a:p>
        </p:txBody>
      </p:sp>
      <p:sp>
        <p:nvSpPr>
          <p:cNvPr id="2" name="TextBox 1"/>
          <p:cNvSpPr txBox="1"/>
          <p:nvPr/>
        </p:nvSpPr>
        <p:spPr>
          <a:xfrm>
            <a:off x="0" y="1589540"/>
            <a:ext cx="9143999" cy="584776"/>
          </a:xfrm>
          <a:prstGeom prst="rect">
            <a:avLst/>
          </a:prstGeom>
          <a:noFill/>
        </p:spPr>
        <p:txBody>
          <a:bodyPr wrap="square" rtlCol="0">
            <a:spAutoFit/>
          </a:bodyPr>
          <a:lstStyle/>
          <a:p>
            <a:pPr algn="ctr"/>
            <a:r>
              <a:rPr lang="en-US" sz="3200" dirty="0">
                <a:solidFill>
                  <a:srgbClr val="04FFFF"/>
                </a:solidFill>
              </a:rPr>
              <a:t>http://www.misterpoll.com/polls/596222/</a:t>
            </a:r>
          </a:p>
        </p:txBody>
      </p:sp>
      <p:sp>
        <p:nvSpPr>
          <p:cNvPr id="4" name="TextBox 3"/>
          <p:cNvSpPr txBox="1"/>
          <p:nvPr/>
        </p:nvSpPr>
        <p:spPr>
          <a:xfrm>
            <a:off x="0" y="2393982"/>
            <a:ext cx="9143999" cy="1446550"/>
          </a:xfrm>
          <a:prstGeom prst="rect">
            <a:avLst/>
          </a:prstGeom>
          <a:noFill/>
        </p:spPr>
        <p:txBody>
          <a:bodyPr wrap="square" rtlCol="0">
            <a:spAutoFit/>
          </a:bodyPr>
          <a:lstStyle/>
          <a:p>
            <a:pPr algn="ctr"/>
            <a:endParaRPr lang="en-US" sz="2400" dirty="0">
              <a:solidFill>
                <a:schemeClr val="bg1"/>
              </a:solidFill>
            </a:endParaRPr>
          </a:p>
          <a:p>
            <a:r>
              <a:rPr lang="en-US" sz="3200" b="1" dirty="0">
                <a:solidFill>
                  <a:schemeClr val="bg1">
                    <a:lumMod val="75000"/>
                  </a:schemeClr>
                </a:solidFill>
              </a:rPr>
              <a:t>            </a:t>
            </a:r>
            <a:r>
              <a:rPr lang="en-US" sz="3200" b="1" dirty="0">
                <a:solidFill>
                  <a:srgbClr val="04DC1A"/>
                </a:solidFill>
              </a:rPr>
              <a:t>•  IN SUMMARY…</a:t>
            </a:r>
            <a:endParaRPr lang="en-US" sz="2000" b="1" dirty="0">
              <a:solidFill>
                <a:srgbClr val="04DC1A"/>
              </a:solidFill>
            </a:endParaRPr>
          </a:p>
          <a:p>
            <a:r>
              <a:rPr lang="en-US" sz="3200" dirty="0">
                <a:solidFill>
                  <a:srgbClr val="04DC1A"/>
                </a:solidFill>
              </a:rPr>
              <a:t>            </a:t>
            </a:r>
            <a:endParaRPr lang="en-US" sz="3200" b="1" dirty="0">
              <a:solidFill>
                <a:srgbClr val="04DC1A"/>
              </a:solidFill>
            </a:endParaRPr>
          </a:p>
        </p:txBody>
      </p:sp>
    </p:spTree>
    <p:extLst>
      <p:ext uri="{BB962C8B-B14F-4D97-AF65-F5344CB8AC3E}">
        <p14:creationId xmlns:p14="http://schemas.microsoft.com/office/powerpoint/2010/main" val="432663857"/>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JOR_LIFE_COMPON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968469"/>
          </a:xfrm>
          <a:prstGeom prst="rect">
            <a:avLst/>
          </a:prstGeom>
        </p:spPr>
      </p:pic>
    </p:spTree>
    <p:extLst>
      <p:ext uri="{BB962C8B-B14F-4D97-AF65-F5344CB8AC3E}">
        <p14:creationId xmlns:p14="http://schemas.microsoft.com/office/powerpoint/2010/main" val="241451180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3471903"/>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solidFill>
                  <a:srgbClr val="FFFF00"/>
                </a:solidFill>
                <a:latin typeface="Calibri"/>
                <a:cs typeface="Calibri"/>
              </a:rPr>
              <a:t>UMBRAPHILE</a:t>
            </a:r>
            <a:r>
              <a:rPr lang="en-US" sz="2400" dirty="0">
                <a:solidFill>
                  <a:srgbClr val="FFFFFF"/>
                </a:solidFill>
                <a:latin typeface="Calibri"/>
                <a:cs typeface="Calibri"/>
              </a:rPr>
              <a:t>*: (n.) 1. shadow lover (2). one who is addicted to the glory and majesty of total solar eclipses.</a:t>
            </a:r>
          </a:p>
          <a:p>
            <a:pPr algn="just"/>
            <a:endParaRPr lang="en-US" sz="2000" dirty="0">
              <a:solidFill>
                <a:srgbClr val="FFFFFF"/>
              </a:solidFill>
              <a:latin typeface="Calibri"/>
              <a:cs typeface="Calibri"/>
            </a:endParaRPr>
          </a:p>
          <a:p>
            <a:pPr algn="just"/>
            <a:r>
              <a:rPr lang="en-US" sz="2400" dirty="0">
                <a:solidFill>
                  <a:srgbClr val="FFFFFF"/>
                </a:solidFill>
                <a:latin typeface="Calibri"/>
                <a:cs typeface="Calibri"/>
              </a:rPr>
              <a:t>Etymology: Latin </a:t>
            </a:r>
            <a:r>
              <a:rPr lang="en-US" sz="2400" i="1" dirty="0">
                <a:solidFill>
                  <a:srgbClr val="FFFFFF"/>
                </a:solidFill>
                <a:latin typeface="Calibri"/>
                <a:cs typeface="Calibri"/>
              </a:rPr>
              <a:t>umbra</a:t>
            </a:r>
            <a:r>
              <a:rPr lang="en-US" sz="2400" dirty="0">
                <a:solidFill>
                  <a:srgbClr val="FFFFFF"/>
                </a:solidFill>
                <a:latin typeface="Calibri"/>
                <a:cs typeface="Calibri"/>
              </a:rPr>
              <a:t> (shadow) + Greek </a:t>
            </a:r>
            <a:r>
              <a:rPr lang="en-US" sz="2400" i="1" dirty="0">
                <a:solidFill>
                  <a:srgbClr val="FFFFFF"/>
                </a:solidFill>
                <a:latin typeface="Calibri"/>
                <a:cs typeface="Calibri"/>
              </a:rPr>
              <a:t>philos</a:t>
            </a:r>
            <a:r>
              <a:rPr lang="en-US" sz="2400" dirty="0">
                <a:solidFill>
                  <a:srgbClr val="FFFFFF"/>
                </a:solidFill>
                <a:latin typeface="Calibri"/>
                <a:cs typeface="Calibri"/>
              </a:rPr>
              <a:t> (loving)</a:t>
            </a:r>
          </a:p>
          <a:p>
            <a:pPr algn="just"/>
            <a:endParaRPr lang="en-US" sz="2000" dirty="0">
              <a:solidFill>
                <a:srgbClr val="FFFFFF"/>
              </a:solidFill>
              <a:latin typeface="Calibri"/>
              <a:cs typeface="Calibri"/>
            </a:endParaRPr>
          </a:p>
          <a:p>
            <a:pPr algn="just"/>
            <a:r>
              <a:rPr lang="en-US" sz="2400" dirty="0">
                <a:solidFill>
                  <a:srgbClr val="FFFFFF"/>
                </a:solidFill>
                <a:latin typeface="Calibri"/>
                <a:cs typeface="Calibri"/>
              </a:rPr>
              <a:t>N.B.: The traverse of the lunar umbra heeds no national boundares, and neither do umbraphiles – hence the mixed etymological roots.</a:t>
            </a:r>
            <a:endParaRPr lang="en-US" sz="2000" dirty="0">
              <a:solidFill>
                <a:srgbClr val="FFFFFF"/>
              </a:solidFill>
              <a:latin typeface="Calibri"/>
              <a:cs typeface="Calibri"/>
            </a:endParaRPr>
          </a:p>
        </p:txBody>
      </p:sp>
      <p:sp>
        <p:nvSpPr>
          <p:cNvPr id="8" name="Rectangle 7"/>
          <p:cNvSpPr/>
          <p:nvPr/>
        </p:nvSpPr>
        <p:spPr>
          <a:xfrm>
            <a:off x="0" y="5864567"/>
            <a:ext cx="9144000" cy="984885"/>
          </a:xfrm>
          <a:prstGeom prst="rect">
            <a:avLst/>
          </a:prstGeom>
        </p:spPr>
        <p:txBody>
          <a:bodyPr wrap="square">
            <a:spAutoFit/>
          </a:bodyPr>
          <a:lstStyle/>
          <a:p>
            <a:pPr algn="just"/>
            <a:r>
              <a:rPr lang="en-US" sz="2000" dirty="0">
                <a:solidFill>
                  <a:srgbClr val="FFFFFF"/>
                </a:solidFill>
                <a:latin typeface="Times New Roman"/>
                <a:cs typeface="Times New Roman"/>
              </a:rPr>
              <a:t/>
            </a:r>
            <a:br>
              <a:rPr lang="en-US" sz="2000" dirty="0">
                <a:solidFill>
                  <a:srgbClr val="FFFFFF"/>
                </a:solidFill>
                <a:latin typeface="Times New Roman"/>
                <a:cs typeface="Times New Roman"/>
              </a:rPr>
            </a:br>
            <a:r>
              <a:rPr lang="en-US" sz="2000" dirty="0">
                <a:solidFill>
                  <a:srgbClr val="FFFFFF"/>
                </a:solidFill>
                <a:latin typeface="Times New Roman"/>
                <a:cs typeface="Times New Roman"/>
              </a:rPr>
              <a:t>*</a:t>
            </a:r>
            <a:r>
              <a:rPr lang="en-US" i="1" dirty="0">
                <a:solidFill>
                  <a:srgbClr val="FFFFFF"/>
                </a:solidFill>
                <a:latin typeface="Times New Roman"/>
                <a:cs typeface="Times New Roman"/>
              </a:rPr>
              <a:t>Ref</a:t>
            </a:r>
            <a:r>
              <a:rPr lang="en-US" dirty="0">
                <a:solidFill>
                  <a:srgbClr val="FFFFFF"/>
                </a:solidFill>
                <a:latin typeface="Times New Roman"/>
                <a:cs typeface="Times New Roman"/>
              </a:rPr>
              <a:t>.: Schneider, 2006, “</a:t>
            </a:r>
            <a:r>
              <a:rPr lang="en-US" u="sng" dirty="0">
                <a:solidFill>
                  <a:srgbClr val="FFFFFF"/>
                </a:solidFill>
                <a:latin typeface="Times New Roman"/>
                <a:cs typeface="Times New Roman"/>
              </a:rPr>
              <a:t>There (70°S @ 10,177m) and Back Again: An Umbraphile’s Tale</a:t>
            </a:r>
            <a:r>
              <a:rPr lang="en-US" dirty="0">
                <a:solidFill>
                  <a:srgbClr val="FFFFFF"/>
                </a:solidFill>
                <a:latin typeface="Times New Roman"/>
                <a:cs typeface="Times New Roman"/>
              </a:rPr>
              <a:t>” in </a:t>
            </a:r>
            <a:r>
              <a:rPr lang="en-US" i="1" dirty="0">
                <a:solidFill>
                  <a:srgbClr val="FFFFFF"/>
                </a:solidFill>
                <a:latin typeface="Times New Roman"/>
                <a:cs typeface="Times New Roman"/>
              </a:rPr>
              <a:t>Astronomical Data and Software Systems XV</a:t>
            </a:r>
            <a:r>
              <a:rPr lang="en-US" dirty="0">
                <a:solidFill>
                  <a:srgbClr val="FFFFFF"/>
                </a:solidFill>
                <a:latin typeface="Times New Roman"/>
                <a:cs typeface="Times New Roman"/>
              </a:rPr>
              <a:t>,  ASP Conference Series, 351, 35</a:t>
            </a:r>
          </a:p>
        </p:txBody>
      </p:sp>
      <p:sp>
        <p:nvSpPr>
          <p:cNvPr id="11"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grpSp>
        <p:nvGrpSpPr>
          <p:cNvPr id="4" name="Group 3"/>
          <p:cNvGrpSpPr/>
          <p:nvPr/>
        </p:nvGrpSpPr>
        <p:grpSpPr>
          <a:xfrm>
            <a:off x="0" y="1704753"/>
            <a:ext cx="9144000" cy="1490300"/>
            <a:chOff x="0" y="1704753"/>
            <a:chExt cx="9144000" cy="1490300"/>
          </a:xfrm>
        </p:grpSpPr>
        <p:sp>
          <p:nvSpPr>
            <p:cNvPr id="6" name="Rectangle 4"/>
            <p:cNvSpPr>
              <a:spLocks noChangeArrowheads="1"/>
            </p:cNvSpPr>
            <p:nvPr/>
          </p:nvSpPr>
          <p:spPr bwMode="auto">
            <a:xfrm>
              <a:off x="0" y="1704753"/>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solidFill>
                    <a:srgbClr val="FFFFFF"/>
                  </a:solidFill>
                  <a:latin typeface="Times New Roman"/>
                  <a:cs typeface="Times New Roman"/>
                </a:rPr>
                <a:t>“</a:t>
              </a:r>
              <a:r>
                <a:rPr lang="en-US" sz="2400" i="1" dirty="0">
                  <a:solidFill>
                    <a:srgbClr val="FFFFFF"/>
                  </a:solidFill>
                  <a:latin typeface="Times New Roman"/>
                  <a:ea typeface="Lucida Grande"/>
                  <a:cs typeface="Times New Roman"/>
                </a:rPr>
                <a:t>It defies my understanding why a great many people who enjoy this activity seem to feel the need to adopt a label of being some kind of eccentric nut called an ‘</a:t>
              </a:r>
              <a:r>
                <a:rPr lang="en-US" sz="2400" i="1" dirty="0">
                  <a:solidFill>
                    <a:srgbClr val="FFFF00"/>
                  </a:solidFill>
                  <a:latin typeface="Times New Roman"/>
                  <a:ea typeface="Lucida Grande"/>
                  <a:cs typeface="Times New Roman"/>
                </a:rPr>
                <a:t>umbraphile</a:t>
              </a:r>
              <a:r>
                <a:rPr lang="en-US" sz="2400" i="1" dirty="0">
                  <a:solidFill>
                    <a:srgbClr val="FFFFFF"/>
                  </a:solidFill>
                  <a:latin typeface="Times New Roman"/>
                  <a:ea typeface="Lucida Grande"/>
                  <a:cs typeface="Times New Roman"/>
                </a:rPr>
                <a:t>’ or some such.</a:t>
              </a:r>
              <a:r>
                <a:rPr lang="en-US" sz="2400" dirty="0">
                  <a:solidFill>
                    <a:srgbClr val="FFFFFF"/>
                  </a:solidFill>
                  <a:latin typeface="Times New Roman"/>
                  <a:cs typeface="Times New Roman"/>
                </a:rPr>
                <a:t>”</a:t>
              </a:r>
            </a:p>
          </p:txBody>
        </p:sp>
        <p:cxnSp>
          <p:nvCxnSpPr>
            <p:cNvPr id="3" name="Straight Connector 2"/>
            <p:cNvCxnSpPr/>
            <p:nvPr/>
          </p:nvCxnSpPr>
          <p:spPr>
            <a:xfrm>
              <a:off x="0" y="3195053"/>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919396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4000" dirty="0">
                <a:solidFill>
                  <a:srgbClr val="FFFFFF"/>
                </a:solidFill>
                <a:latin typeface="Skia"/>
                <a:ea typeface="Lucida Grande"/>
                <a:cs typeface="Skia"/>
              </a:rPr>
              <a:t>It is the most spectacular sight </a:t>
            </a:r>
          </a:p>
          <a:p>
            <a:pPr algn="ctr"/>
            <a:r>
              <a:rPr lang="en-US" sz="4000" dirty="0">
                <a:solidFill>
                  <a:srgbClr val="FFFFFF"/>
                </a:solidFill>
                <a:latin typeface="Skia"/>
                <a:ea typeface="Lucida Grande"/>
                <a:cs typeface="Skia"/>
              </a:rPr>
              <a:t>one can witness on this planet</a:t>
            </a:r>
            <a:r>
              <a:rPr lang="en-US" sz="4000" dirty="0">
                <a:solidFill>
                  <a:srgbClr val="FFFFFF"/>
                </a:solidFill>
                <a:latin typeface="Skia"/>
                <a:cs typeface="Skia"/>
              </a:rPr>
              <a:t> </a:t>
            </a:r>
            <a:r>
              <a:rPr lang="en-US" sz="4000" b="1" dirty="0">
                <a:solidFill>
                  <a:srgbClr val="FFFFFF"/>
                </a:solidFill>
                <a:latin typeface="Skia"/>
                <a:cs typeface="Skia"/>
              </a:rPr>
              <a:t>”</a:t>
            </a:r>
          </a:p>
          <a:p>
            <a:pPr algn="r"/>
            <a:r>
              <a:rPr lang="en-US" sz="3600" dirty="0">
                <a:solidFill>
                  <a:srgbClr val="FFFFFF"/>
                </a:solidFill>
                <a:latin typeface="Arial"/>
                <a:cs typeface="Arial"/>
              </a:rPr>
              <a:t>                                                                          </a:t>
            </a:r>
            <a:r>
              <a:rPr lang="en-US" sz="2400" dirty="0">
                <a:solidFill>
                  <a:srgbClr val="FFFFFF"/>
                </a:solidFill>
                <a:latin typeface="Arial"/>
                <a:cs typeface="Arial"/>
              </a:rPr>
              <a:t>– 9 TSEs, age 63, North America</a:t>
            </a:r>
          </a:p>
          <a:p>
            <a:pPr algn="r"/>
            <a:r>
              <a:rPr lang="en-US" sz="3600" b="1" dirty="0">
                <a:solidFill>
                  <a:srgbClr val="FFFFFF"/>
                </a:solidFill>
                <a:latin typeface="Skia"/>
                <a:cs typeface="Skia"/>
              </a:rPr>
              <a:t>              </a:t>
            </a:r>
            <a:endParaRPr lang="en-US" sz="2400" b="1" dirty="0">
              <a:solidFill>
                <a:srgbClr val="FFFFFF"/>
              </a:solidFill>
              <a:latin typeface="Skia"/>
              <a:cs typeface="Skia"/>
            </a:endParaRPr>
          </a:p>
        </p:txBody>
      </p:sp>
      <p:pic>
        <p:nvPicPr>
          <p:cNvPr id="2" name="Picture 1" descr="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25" y="-839057"/>
            <a:ext cx="4502150" cy="660400"/>
          </a:xfrm>
          <a:prstGeom prst="rect">
            <a:avLst/>
          </a:prstGeom>
        </p:spPr>
      </p:pic>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21907510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FFFFFF"/>
                </a:solidFill>
                <a:latin typeface="Skia"/>
                <a:cs typeface="Skia"/>
              </a:rPr>
              <a:t>“</a:t>
            </a:r>
            <a:r>
              <a:rPr lang="en-US" sz="4000" dirty="0">
                <a:solidFill>
                  <a:srgbClr val="FFFFFF"/>
                </a:solidFill>
                <a:latin typeface="Skia"/>
                <a:ea typeface="Lucida Grande"/>
                <a:cs typeface="Skia"/>
              </a:rPr>
              <a:t>Most amazing natural phenomena I have experienced, and find it hard to believe that anything else would top it</a:t>
            </a:r>
            <a:r>
              <a:rPr lang="en-US" sz="4000" b="1" dirty="0">
                <a:solidFill>
                  <a:srgbClr val="FFFFFF"/>
                </a:solidFill>
                <a:latin typeface="Skia"/>
                <a:cs typeface="Skia"/>
              </a:rPr>
              <a:t>”</a:t>
            </a:r>
          </a:p>
          <a:p>
            <a:pPr algn="r"/>
            <a:r>
              <a:rPr lang="en-US" sz="3600" dirty="0">
                <a:solidFill>
                  <a:srgbClr val="FFFFFF"/>
                </a:solidFill>
                <a:latin typeface="Arial"/>
                <a:cs typeface="Arial"/>
              </a:rPr>
              <a:t>                                                                       </a:t>
            </a:r>
            <a:r>
              <a:rPr lang="en-US" sz="2400" dirty="0">
                <a:solidFill>
                  <a:srgbClr val="FFFFFF"/>
                </a:solidFill>
                <a:latin typeface="Arial"/>
                <a:cs typeface="Arial"/>
              </a:rPr>
              <a:t>– 2 TSEs, age 63, Australia/Pacific</a:t>
            </a:r>
            <a:endParaRPr lang="en-US" sz="2400" dirty="0">
              <a:solidFill>
                <a:srgbClr val="FFFFFF"/>
              </a:solidFill>
              <a:latin typeface="Times New Roman"/>
              <a:cs typeface="Times New Roman"/>
            </a:endParaRPr>
          </a:p>
          <a:p>
            <a:pPr algn="r"/>
            <a:r>
              <a:rPr lang="en-US" sz="3600" b="1" dirty="0">
                <a:solidFill>
                  <a:srgbClr val="FFFFFF"/>
                </a:solidFill>
                <a:latin typeface="Skia"/>
                <a:cs typeface="Skia"/>
              </a:rPr>
              <a:t>              </a:t>
            </a:r>
            <a:endParaRPr lang="en-US" sz="2400" b="1" dirty="0">
              <a:solidFill>
                <a:srgbClr val="FFFFFF"/>
              </a:solidFill>
              <a:latin typeface="Skia"/>
              <a:cs typeface="Skia"/>
            </a:endParaRPr>
          </a:p>
        </p:txBody>
      </p:sp>
      <p:pic>
        <p:nvPicPr>
          <p:cNvPr id="2" name="Picture 1" descr="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25" y="-839057"/>
            <a:ext cx="4502150" cy="660400"/>
          </a:xfrm>
          <a:prstGeom prst="rect">
            <a:avLst/>
          </a:prstGeom>
        </p:spPr>
      </p:pic>
      <p:sp>
        <p:nvSpPr>
          <p:cNvPr id="1638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3971969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72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ea typeface="Calibri"/>
                <a:cs typeface="Skia"/>
              </a:rPr>
              <a:t>I think eclipses are beautiful </a:t>
            </a:r>
          </a:p>
          <a:p>
            <a:pPr algn="ctr"/>
            <a:r>
              <a:rPr lang="en-US" sz="3600" dirty="0">
                <a:solidFill>
                  <a:srgbClr val="FFFFFF"/>
                </a:solidFill>
                <a:latin typeface="Skia"/>
                <a:ea typeface="Calibri"/>
                <a:cs typeface="Skia"/>
              </a:rPr>
              <a:t>things to experience. </a:t>
            </a:r>
          </a:p>
          <a:p>
            <a:pPr algn="ctr"/>
            <a:r>
              <a:rPr lang="en-US" sz="3600" dirty="0">
                <a:solidFill>
                  <a:srgbClr val="FFFFFF"/>
                </a:solidFill>
                <a:latin typeface="Skia"/>
                <a:ea typeface="Calibri"/>
                <a:cs typeface="Skia"/>
              </a:rPr>
              <a:t>This is a perfectly adequate and moderate reason for chasing them.</a:t>
            </a:r>
            <a:r>
              <a:rPr lang="en-US" sz="3600" b="1" dirty="0">
                <a:solidFill>
                  <a:srgbClr val="FFFFFF"/>
                </a:solidFill>
                <a:latin typeface="Skia"/>
                <a:cs typeface="Skia"/>
              </a:rPr>
              <a:t>”</a:t>
            </a:r>
            <a:endParaRPr lang="en-US" sz="3200" b="1" dirty="0">
              <a:solidFill>
                <a:srgbClr val="FFFFFF"/>
              </a:solidFill>
              <a:latin typeface="Skia"/>
              <a:cs typeface="Skia"/>
            </a:endParaRPr>
          </a:p>
          <a:p>
            <a:pPr algn="r"/>
            <a:r>
              <a:rPr lang="en-US" sz="3200" dirty="0">
                <a:solidFill>
                  <a:srgbClr val="FFFFFF"/>
                </a:solidFill>
                <a:latin typeface="Arial"/>
                <a:cs typeface="Arial"/>
              </a:rPr>
              <a:t>                                                                                     </a:t>
            </a:r>
            <a:r>
              <a:rPr lang="en-US" sz="2400" dirty="0">
                <a:solidFill>
                  <a:srgbClr val="FFFFFF"/>
                </a:solidFill>
                <a:latin typeface="Arial"/>
                <a:cs typeface="Arial"/>
              </a:rPr>
              <a:t>– 8 TSEs, age 55, Europe</a:t>
            </a:r>
            <a:endParaRPr lang="en-US" sz="2400" b="1" dirty="0">
              <a:solidFill>
                <a:srgbClr val="FFFFFF"/>
              </a:solidFill>
              <a:latin typeface="Skia"/>
              <a:cs typeface="Skia"/>
            </a:endParaRPr>
          </a:p>
          <a:p>
            <a:pPr algn="r"/>
            <a:r>
              <a:rPr lang="en-US" sz="3600" b="1" dirty="0">
                <a:solidFill>
                  <a:srgbClr val="FFFFFF"/>
                </a:solidFill>
                <a:latin typeface="Skia"/>
                <a:cs typeface="Skia"/>
              </a:rPr>
              <a:t>              </a:t>
            </a:r>
            <a:endParaRPr lang="en-US" sz="2400" b="1" dirty="0">
              <a:solidFill>
                <a:srgbClr val="FFFFFF"/>
              </a:solidFill>
              <a:latin typeface="Skia"/>
              <a:cs typeface="Skia"/>
            </a:endParaRPr>
          </a:p>
        </p:txBody>
      </p:sp>
      <p:pic>
        <p:nvPicPr>
          <p:cNvPr id="2" name="Picture 1" descr="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25" y="-839057"/>
            <a:ext cx="4502150" cy="660400"/>
          </a:xfrm>
          <a:prstGeom prst="rect">
            <a:avLst/>
          </a:prstGeom>
        </p:spPr>
      </p:pic>
      <p:sp>
        <p:nvSpPr>
          <p:cNvPr id="1638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COMMENTARY ON</a:t>
            </a:r>
          </a:p>
          <a:p>
            <a:pPr algn="ctr"/>
            <a:r>
              <a:rPr lang="en-US" sz="3200" u="sng" dirty="0">
                <a:solidFill>
                  <a:srgbClr val="04DC1A"/>
                </a:solidFill>
              </a:rPr>
              <a:t>SOLAR ECLIPSE CHASING</a:t>
            </a:r>
            <a:endParaRPr lang="en-US" sz="3200" dirty="0">
              <a:solidFill>
                <a:srgbClr val="04DC1A"/>
              </a:solidFill>
            </a:endParaRPr>
          </a:p>
        </p:txBody>
      </p:sp>
    </p:spTree>
    <p:extLst>
      <p:ext uri="{BB962C8B-B14F-4D97-AF65-F5344CB8AC3E}">
        <p14:creationId xmlns:p14="http://schemas.microsoft.com/office/powerpoint/2010/main" val="4268673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ea typeface="Lucida Grande"/>
                <a:cs typeface="Skia"/>
              </a:rPr>
              <a:t>Viewing a Total Solar Eclipse is not a matter of life and death,</a:t>
            </a:r>
          </a:p>
          <a:p>
            <a:pPr algn="ctr"/>
            <a:r>
              <a:rPr lang="en-US" sz="3600" dirty="0">
                <a:solidFill>
                  <a:srgbClr val="FFFFFF"/>
                </a:solidFill>
                <a:latin typeface="Skia"/>
                <a:ea typeface="Lucida Grande"/>
                <a:cs typeface="Skia"/>
              </a:rPr>
              <a:t> it is far more important than that.</a:t>
            </a:r>
            <a:r>
              <a:rPr lang="en-US" sz="3600" b="1" dirty="0">
                <a:solidFill>
                  <a:srgbClr val="FFFFFF"/>
                </a:solidFill>
                <a:latin typeface="Skia"/>
                <a:cs typeface="Skia"/>
              </a:rPr>
              <a:t>”</a:t>
            </a:r>
          </a:p>
          <a:p>
            <a:pPr algn="ctr"/>
            <a:endParaRPr lang="en-US" sz="3600" b="1" dirty="0">
              <a:solidFill>
                <a:srgbClr val="FFFFFF"/>
              </a:solidFill>
              <a:latin typeface="Skia"/>
              <a:cs typeface="Skia"/>
            </a:endParaRPr>
          </a:p>
          <a:p>
            <a:pPr algn="r"/>
            <a:r>
              <a:rPr lang="en-US" sz="3600" b="1" dirty="0">
                <a:solidFill>
                  <a:srgbClr val="FFFFFF"/>
                </a:solidFill>
                <a:latin typeface="Skia"/>
                <a:cs typeface="Skia"/>
              </a:rPr>
              <a:t>               </a:t>
            </a:r>
            <a:r>
              <a:rPr lang="en-US" sz="2400" dirty="0">
                <a:solidFill>
                  <a:srgbClr val="FFFFFF"/>
                </a:solidFill>
                <a:latin typeface="Arial"/>
                <a:cs typeface="Arial"/>
              </a:rPr>
              <a:t>– 11 TSEs, age 43, Europe</a:t>
            </a:r>
            <a:endParaRPr lang="en-US" sz="2400" b="1" dirty="0">
              <a:solidFill>
                <a:srgbClr val="FFFFFF"/>
              </a:solidFill>
              <a:latin typeface="Skia"/>
              <a:cs typeface="Skia"/>
            </a:endParaRPr>
          </a:p>
          <a:p>
            <a:pPr algn="r"/>
            <a:endParaRPr lang="en-US" sz="2400" b="1" dirty="0">
              <a:solidFill>
                <a:srgbClr val="FFFFFF"/>
              </a:solidFill>
              <a:latin typeface="Skia"/>
              <a:cs typeface="Skia"/>
            </a:endParaRPr>
          </a:p>
        </p:txBody>
      </p:sp>
      <p:pic>
        <p:nvPicPr>
          <p:cNvPr id="2" name="Picture 1" descr="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25" y="-839057"/>
            <a:ext cx="4502150" cy="660400"/>
          </a:xfrm>
          <a:prstGeom prst="rect">
            <a:avLst/>
          </a:prstGeom>
        </p:spPr>
      </p:pic>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2884988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xEl>
                                              <p:pRg st="1" end="1"/>
                                            </p:txEl>
                                          </p:spTgt>
                                        </p:tgtEl>
                                        <p:attrNameLst>
                                          <p:attrName>style.visibility</p:attrName>
                                        </p:attrNameLst>
                                      </p:cBhvr>
                                      <p:to>
                                        <p:strVal val="visible"/>
                                      </p:to>
                                    </p:set>
                                    <p:animEffect transition="in" filter="fade">
                                      <p:cBhvr>
                                        <p:cTn id="7" dur="500"/>
                                        <p:tgtEl>
                                          <p:spTgt spid="1639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90">
                                            <p:txEl>
                                              <p:pRg st="3" end="3"/>
                                            </p:txEl>
                                          </p:spTgt>
                                        </p:tgtEl>
                                        <p:attrNameLst>
                                          <p:attrName>style.visibility</p:attrName>
                                        </p:attrNameLst>
                                      </p:cBhvr>
                                      <p:to>
                                        <p:strVal val="visible"/>
                                      </p:to>
                                    </p:set>
                                    <p:animEffect transition="in" filter="fade">
                                      <p:cBhvr>
                                        <p:cTn id="10" dur="500"/>
                                        <p:tgtEl>
                                          <p:spTgt spid="16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4700"/>
            <a:ext cx="9144000" cy="5016758"/>
          </a:xfrm>
          <a:prstGeom prst="rect">
            <a:avLst/>
          </a:prstGeom>
        </p:spPr>
        <p:txBody>
          <a:bodyPr wrap="square">
            <a:spAutoFit/>
          </a:bodyPr>
          <a:lstStyle/>
          <a:p>
            <a:pPr algn="ctr"/>
            <a:r>
              <a:rPr lang="en-US" sz="4000" b="0" dirty="0">
                <a:solidFill>
                  <a:srgbClr val="FFFF00"/>
                </a:solidFill>
                <a:latin typeface="Skia"/>
                <a:cs typeface="Skia"/>
              </a:rPr>
              <a:t>Enlightenment in the</a:t>
            </a:r>
          </a:p>
          <a:p>
            <a:pPr algn="ctr"/>
            <a:r>
              <a:rPr lang="en-US" sz="4000" b="0" dirty="0">
                <a:solidFill>
                  <a:srgbClr val="FFFF00"/>
                </a:solidFill>
                <a:latin typeface="Skia"/>
                <a:cs typeface="Skia"/>
              </a:rPr>
              <a:t>Darkness of the Lunar Umbra</a:t>
            </a:r>
          </a:p>
          <a:p>
            <a:pPr algn="ctr"/>
            <a:endParaRPr lang="en-US" sz="4000" b="0" dirty="0">
              <a:solidFill>
                <a:srgbClr val="FFFF00"/>
              </a:solidFill>
              <a:latin typeface="Skia"/>
              <a:cs typeface="Skia"/>
            </a:endParaRPr>
          </a:p>
          <a:p>
            <a:pPr algn="ctr"/>
            <a:r>
              <a:rPr lang="en-US" sz="4000" b="0" dirty="0">
                <a:solidFill>
                  <a:srgbClr val="FFFF00"/>
                </a:solidFill>
                <a:latin typeface="Skia"/>
                <a:cs typeface="Skia"/>
              </a:rPr>
              <a:t>But</a:t>
            </a:r>
          </a:p>
          <a:p>
            <a:pPr algn="ctr"/>
            <a:r>
              <a:rPr lang="en-US" sz="4000" b="0" dirty="0">
                <a:solidFill>
                  <a:srgbClr val="FFFF00"/>
                </a:solidFill>
                <a:latin typeface="Skia"/>
                <a:cs typeface="Skia"/>
              </a:rPr>
              <a:t>Things Don’t Always</a:t>
            </a:r>
          </a:p>
          <a:p>
            <a:pPr algn="ctr"/>
            <a:r>
              <a:rPr lang="en-US" sz="4000" dirty="0">
                <a:solidFill>
                  <a:srgbClr val="FFFF00"/>
                </a:solidFill>
                <a:latin typeface="Skia"/>
                <a:cs typeface="Skia"/>
              </a:rPr>
              <a:t>Go As Planned…</a:t>
            </a:r>
          </a:p>
          <a:p>
            <a:pPr algn="ctr"/>
            <a:endParaRPr lang="en-US" sz="4000" b="0" dirty="0">
              <a:solidFill>
                <a:srgbClr val="FFFF00"/>
              </a:solidFill>
              <a:latin typeface="Skia"/>
              <a:cs typeface="Skia"/>
            </a:endParaRPr>
          </a:p>
          <a:p>
            <a:pPr algn="ctr"/>
            <a:r>
              <a:rPr lang="en-US" sz="4000" dirty="0">
                <a:solidFill>
                  <a:srgbClr val="FFFF00"/>
                </a:solidFill>
                <a:latin typeface="Skia"/>
                <a:cs typeface="Skia"/>
              </a:rPr>
              <a:t>(the “early” days of eclipse chasing)</a:t>
            </a:r>
            <a:endParaRPr lang="en-US" sz="4000" b="0" dirty="0">
              <a:solidFill>
                <a:srgbClr val="FFFF00"/>
              </a:solidFill>
              <a:latin typeface="Skia"/>
              <a:cs typeface="Skia"/>
            </a:endParaRPr>
          </a:p>
        </p:txBody>
      </p:sp>
    </p:spTree>
    <p:extLst>
      <p:ext uri="{BB962C8B-B14F-4D97-AF65-F5344CB8AC3E}">
        <p14:creationId xmlns:p14="http://schemas.microsoft.com/office/powerpoint/2010/main" val="415573282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cs typeface="Skia"/>
              </a:rPr>
              <a:t>I am not a spiritual/religious person,</a:t>
            </a:r>
          </a:p>
          <a:p>
            <a:pPr algn="ctr"/>
            <a:r>
              <a:rPr lang="en-US" sz="3600" dirty="0">
                <a:solidFill>
                  <a:srgbClr val="FFFFFF"/>
                </a:solidFill>
                <a:latin typeface="Skia"/>
                <a:cs typeface="Skia"/>
              </a:rPr>
              <a:t>but a TSE connects me with the </a:t>
            </a:r>
          </a:p>
          <a:p>
            <a:pPr algn="ctr"/>
            <a:r>
              <a:rPr lang="en-US" sz="3600" dirty="0">
                <a:solidFill>
                  <a:srgbClr val="FFFFFF"/>
                </a:solidFill>
                <a:latin typeface="Skia"/>
                <a:cs typeface="Skia"/>
              </a:rPr>
              <a:t>solar system/universe </a:t>
            </a:r>
          </a:p>
          <a:p>
            <a:pPr algn="ctr"/>
            <a:r>
              <a:rPr lang="en-US" sz="3600" dirty="0">
                <a:solidFill>
                  <a:srgbClr val="FFFFFF"/>
                </a:solidFill>
                <a:latin typeface="Skia"/>
                <a:cs typeface="Skia"/>
              </a:rPr>
              <a:t>in a way nothing else can.</a:t>
            </a:r>
            <a:r>
              <a:rPr lang="en-US" sz="3600" b="1" dirty="0">
                <a:solidFill>
                  <a:srgbClr val="FFFFFF"/>
                </a:solidFill>
                <a:latin typeface="Skia"/>
                <a:cs typeface="Skia"/>
              </a:rPr>
              <a:t>”</a:t>
            </a:r>
          </a:p>
          <a:p>
            <a:r>
              <a:rPr lang="en-US" sz="3600" dirty="0">
                <a:solidFill>
                  <a:srgbClr val="FFFFFF"/>
                </a:solidFill>
                <a:latin typeface="Arial"/>
                <a:cs typeface="Arial"/>
              </a:rPr>
              <a:t>                                                              </a:t>
            </a:r>
          </a:p>
          <a:p>
            <a:pPr algn="r"/>
            <a:r>
              <a:rPr lang="en-US" sz="2400" dirty="0">
                <a:solidFill>
                  <a:srgbClr val="FFFFFF"/>
                </a:solidFill>
                <a:latin typeface="Arial"/>
                <a:cs typeface="Arial"/>
              </a:rPr>
              <a:t>– 3 TSEs, age 50, North America</a:t>
            </a: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2344472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ea typeface="Lucida Grande"/>
                <a:cs typeface="Skia"/>
              </a:rPr>
              <a:t>Eclipse viewing is a peak life experience and truly addicting. </a:t>
            </a:r>
          </a:p>
          <a:p>
            <a:pPr algn="ctr"/>
            <a:r>
              <a:rPr lang="en-US" sz="3600" spc="-70" dirty="0">
                <a:solidFill>
                  <a:srgbClr val="FFFFFF"/>
                </a:solidFill>
                <a:latin typeface="Skia"/>
                <a:ea typeface="Lucida Grande"/>
                <a:cs typeface="Skia"/>
              </a:rPr>
              <a:t>One visits exotic locations otherwise not seen. </a:t>
            </a:r>
            <a:r>
              <a:rPr lang="en-US" sz="3600" dirty="0">
                <a:solidFill>
                  <a:srgbClr val="FFFFFF"/>
                </a:solidFill>
                <a:latin typeface="Skia"/>
                <a:ea typeface="Lucida Grande"/>
                <a:cs typeface="Skia"/>
              </a:rPr>
              <a:t>Enjoy company and friendship </a:t>
            </a:r>
          </a:p>
          <a:p>
            <a:pPr algn="ctr"/>
            <a:r>
              <a:rPr lang="en-US" sz="3600" dirty="0">
                <a:solidFill>
                  <a:srgbClr val="FFFFFF"/>
                </a:solidFill>
                <a:latin typeface="Skia"/>
                <a:ea typeface="Lucida Grande"/>
                <a:cs typeface="Skia"/>
              </a:rPr>
              <a:t>of other umbraphiles.</a:t>
            </a:r>
            <a:r>
              <a:rPr lang="en-US" sz="3600" b="1" dirty="0">
                <a:solidFill>
                  <a:srgbClr val="FFFFFF"/>
                </a:solidFill>
                <a:latin typeface="Skia"/>
                <a:cs typeface="Skia"/>
              </a:rPr>
              <a:t>”</a:t>
            </a:r>
          </a:p>
          <a:p>
            <a:pPr algn="ctr"/>
            <a:endParaRPr lang="en-US" sz="2000" b="1" dirty="0">
              <a:solidFill>
                <a:srgbClr val="FFFFFF"/>
              </a:solidFill>
              <a:latin typeface="Skia"/>
              <a:cs typeface="Skia"/>
            </a:endParaRPr>
          </a:p>
          <a:p>
            <a:r>
              <a:rPr lang="en-US" sz="4000" b="1" dirty="0">
                <a:solidFill>
                  <a:srgbClr val="FFFFFF"/>
                </a:solidFill>
                <a:latin typeface="Arial"/>
                <a:cs typeface="Arial"/>
              </a:rPr>
              <a:t> </a:t>
            </a:r>
            <a:r>
              <a:rPr lang="en-US" sz="4000" dirty="0">
                <a:solidFill>
                  <a:srgbClr val="FFFFFF"/>
                </a:solidFill>
                <a:latin typeface="Arial"/>
                <a:cs typeface="Arial"/>
              </a:rPr>
              <a:t>                              </a:t>
            </a:r>
            <a:r>
              <a:rPr lang="en-US" sz="2400" dirty="0">
                <a:solidFill>
                  <a:srgbClr val="FFFFFF"/>
                </a:solidFill>
                <a:latin typeface="Arial"/>
                <a:cs typeface="Arial"/>
              </a:rPr>
              <a:t>– 7 TSEs, age 58, North America</a:t>
            </a:r>
          </a:p>
          <a:p>
            <a:pPr algn="r"/>
            <a:r>
              <a:rPr lang="en-US" sz="3600" dirty="0">
                <a:solidFill>
                  <a:srgbClr val="FFFFFF"/>
                </a:solidFill>
                <a:latin typeface="Arial"/>
                <a:cs typeface="Arial"/>
              </a:rPr>
              <a:t>                                                                          </a:t>
            </a:r>
            <a:r>
              <a:rPr lang="en-US" sz="3600" b="1" dirty="0">
                <a:solidFill>
                  <a:srgbClr val="FFFFFF"/>
                </a:solidFill>
                <a:latin typeface="Skia"/>
                <a:cs typeface="Skia"/>
              </a:rPr>
              <a:t>              </a:t>
            </a:r>
            <a:endParaRPr lang="en-US" sz="2400" b="1" dirty="0">
              <a:solidFill>
                <a:srgbClr val="FFFFFF"/>
              </a:solidFill>
              <a:latin typeface="Skia"/>
              <a:cs typeface="Skia"/>
            </a:endParaRP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3915464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cs typeface="Skia"/>
              </a:rPr>
              <a:t>Total eclipses are a gift to humanity.  </a:t>
            </a:r>
          </a:p>
          <a:p>
            <a:pPr algn="ctr"/>
            <a:r>
              <a:rPr lang="en-US" sz="3600" dirty="0">
                <a:solidFill>
                  <a:srgbClr val="FFFFFF"/>
                </a:solidFill>
                <a:latin typeface="Skia"/>
                <a:cs typeface="Skia"/>
              </a:rPr>
              <a:t>It would be an insult to the Will of Fate to refuse to partake in something which is, </a:t>
            </a:r>
          </a:p>
          <a:p>
            <a:pPr algn="ctr"/>
            <a:r>
              <a:rPr lang="en-US" sz="3600" dirty="0">
                <a:solidFill>
                  <a:srgbClr val="FFFFFF"/>
                </a:solidFill>
                <a:latin typeface="Skia"/>
                <a:cs typeface="Skia"/>
              </a:rPr>
              <a:t>on all levels, so uniquely - and serendipitously - human. </a:t>
            </a:r>
            <a:r>
              <a:rPr lang="en-US" sz="3600" b="1" dirty="0">
                <a:solidFill>
                  <a:srgbClr val="FFFFFF"/>
                </a:solidFill>
                <a:latin typeface="Skia"/>
                <a:cs typeface="Skia"/>
              </a:rPr>
              <a:t>”</a:t>
            </a:r>
          </a:p>
          <a:p>
            <a:r>
              <a:rPr lang="en-US" sz="4000" dirty="0">
                <a:solidFill>
                  <a:srgbClr val="FFFFFF"/>
                </a:solidFill>
                <a:latin typeface="Arial"/>
                <a:cs typeface="Arial"/>
              </a:rPr>
              <a:t>                             </a:t>
            </a:r>
          </a:p>
          <a:p>
            <a:r>
              <a:rPr lang="en-US" sz="4000" dirty="0">
                <a:solidFill>
                  <a:srgbClr val="FFFFFF"/>
                </a:solidFill>
                <a:latin typeface="Arial"/>
                <a:cs typeface="Arial"/>
              </a:rPr>
              <a:t>                              </a:t>
            </a:r>
            <a:r>
              <a:rPr lang="en-US" sz="2400" dirty="0">
                <a:solidFill>
                  <a:srgbClr val="FFFFFF"/>
                </a:solidFill>
                <a:latin typeface="Arial"/>
                <a:cs typeface="Arial"/>
              </a:rPr>
              <a:t>– 12 TSEs, age 51, North America</a:t>
            </a:r>
            <a:endParaRPr lang="en-US" sz="2400" dirty="0">
              <a:solidFill>
                <a:schemeClr val="bg1"/>
              </a:solidFill>
              <a:latin typeface="Arial"/>
              <a:cs typeface="Arial"/>
            </a:endParaRPr>
          </a:p>
          <a:p>
            <a:pPr algn="r"/>
            <a:r>
              <a:rPr lang="en-US" sz="3600" dirty="0">
                <a:solidFill>
                  <a:srgbClr val="FFFFFF"/>
                </a:solidFill>
                <a:latin typeface="Arial"/>
                <a:cs typeface="Arial"/>
              </a:rPr>
              <a:t>                                                                          </a:t>
            </a:r>
            <a:r>
              <a:rPr lang="en-US" sz="3600" b="1" dirty="0">
                <a:solidFill>
                  <a:srgbClr val="FFFFFF"/>
                </a:solidFill>
                <a:latin typeface="Skia"/>
                <a:cs typeface="Skia"/>
              </a:rPr>
              <a:t>              </a:t>
            </a:r>
            <a:endParaRPr lang="en-US" sz="2400" b="1" dirty="0">
              <a:solidFill>
                <a:srgbClr val="FFFFFF"/>
              </a:solidFill>
              <a:latin typeface="Skia"/>
              <a:cs typeface="Skia"/>
            </a:endParaRP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257806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chemeClr val="bg1"/>
                </a:solidFill>
                <a:latin typeface="Skia"/>
                <a:cs typeface="Skia"/>
              </a:rPr>
              <a:t>Excellent combination of my interests: </a:t>
            </a:r>
            <a:r>
              <a:rPr lang="en-US" sz="3600" spc="-10" dirty="0">
                <a:solidFill>
                  <a:schemeClr val="bg1"/>
                </a:solidFill>
                <a:latin typeface="Skia"/>
                <a:cs typeface="Skia"/>
              </a:rPr>
              <a:t>astronomy (focus on transient phenomena), </a:t>
            </a:r>
          </a:p>
          <a:p>
            <a:pPr algn="ctr"/>
            <a:r>
              <a:rPr lang="en-US" sz="3600" dirty="0">
                <a:solidFill>
                  <a:schemeClr val="bg1"/>
                </a:solidFill>
                <a:latin typeface="Skia"/>
                <a:cs typeface="Skia"/>
              </a:rPr>
              <a:t>photography, travel, computing, </a:t>
            </a:r>
          </a:p>
          <a:p>
            <a:pPr algn="ctr"/>
            <a:r>
              <a:rPr lang="en-US" sz="3600" dirty="0">
                <a:solidFill>
                  <a:schemeClr val="bg1"/>
                </a:solidFill>
                <a:latin typeface="Skia"/>
                <a:cs typeface="Skia"/>
              </a:rPr>
              <a:t>astronomy outreach.”</a:t>
            </a:r>
          </a:p>
          <a:p>
            <a:pPr algn="ctr"/>
            <a:endParaRPr lang="en-US" sz="3600" b="1" dirty="0">
              <a:solidFill>
                <a:schemeClr val="bg1"/>
              </a:solidFill>
              <a:latin typeface="Skia"/>
              <a:cs typeface="Skia"/>
            </a:endParaRPr>
          </a:p>
          <a:p>
            <a:r>
              <a:rPr lang="en-US" sz="4000" dirty="0">
                <a:solidFill>
                  <a:srgbClr val="FFFFFF"/>
                </a:solidFill>
                <a:latin typeface="Arial"/>
                <a:cs typeface="Arial"/>
              </a:rPr>
              <a:t>                             </a:t>
            </a:r>
            <a:r>
              <a:rPr lang="en-US" sz="2400" dirty="0">
                <a:solidFill>
                  <a:srgbClr val="FFFFFF"/>
                </a:solidFill>
                <a:latin typeface="Arial"/>
                <a:cs typeface="Arial"/>
              </a:rPr>
              <a:t>– 13 TSEs, age 66, Australia/Pacific</a:t>
            </a:r>
            <a:r>
              <a:rPr lang="en-US" sz="3600" dirty="0">
                <a:solidFill>
                  <a:srgbClr val="FFFFFF"/>
                </a:solidFill>
                <a:latin typeface="Arial"/>
                <a:cs typeface="Arial"/>
              </a:rPr>
              <a:t>                                                                          </a:t>
            </a:r>
            <a:r>
              <a:rPr lang="en-US" sz="3600" b="1" dirty="0">
                <a:solidFill>
                  <a:srgbClr val="FFFFFF"/>
                </a:solidFill>
                <a:latin typeface="Skia"/>
                <a:cs typeface="Skia"/>
              </a:rPr>
              <a:t>              </a:t>
            </a:r>
            <a:endParaRPr lang="en-US" sz="2400" b="1" dirty="0">
              <a:solidFill>
                <a:srgbClr val="FFFFFF"/>
              </a:solidFill>
              <a:latin typeface="Skia"/>
              <a:cs typeface="Skia"/>
            </a:endParaRP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95069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“I love eclipses ... both a ‘once in a lifetime’ and a ‘bucket list’ event. A total body experience. I have recommended to literally </a:t>
            </a:r>
            <a:r>
              <a:rPr lang="en-US" sz="3600" b="1" spc="-20" dirty="0">
                <a:solidFill>
                  <a:srgbClr val="FFFFFF"/>
                </a:solidFill>
                <a:latin typeface="Skia"/>
                <a:cs typeface="Skia"/>
              </a:rPr>
              <a:t>thousands of people … that they pursue and</a:t>
            </a:r>
          </a:p>
          <a:p>
            <a:pPr algn="ctr"/>
            <a:r>
              <a:rPr lang="en-US" sz="3600" b="1" dirty="0">
                <a:solidFill>
                  <a:srgbClr val="FFFFFF"/>
                </a:solidFill>
                <a:latin typeface="Skia"/>
                <a:cs typeface="Skia"/>
              </a:rPr>
              <a:t> </a:t>
            </a:r>
            <a:r>
              <a:rPr lang="en-US" sz="3600" b="1" spc="-90" dirty="0">
                <a:solidFill>
                  <a:srgbClr val="FFFFFF"/>
                </a:solidFill>
                <a:latin typeface="Skia"/>
                <a:cs typeface="Skia"/>
              </a:rPr>
              <a:t>observe at least one TSE in their lifetimes.”</a:t>
            </a:r>
            <a:endParaRPr lang="en-US" sz="4800" b="1" dirty="0">
              <a:solidFill>
                <a:schemeClr val="bg1"/>
              </a:solidFill>
              <a:latin typeface="Skia"/>
              <a:cs typeface="Skia"/>
            </a:endParaRPr>
          </a:p>
          <a:p>
            <a:pPr algn="ctr"/>
            <a:endParaRPr lang="en-US" sz="2400" b="1" dirty="0">
              <a:solidFill>
                <a:schemeClr val="bg1"/>
              </a:solidFill>
              <a:latin typeface="Arial"/>
              <a:cs typeface="Arial"/>
            </a:endParaRPr>
          </a:p>
          <a:p>
            <a:pPr algn="r"/>
            <a:r>
              <a:rPr lang="en-US" sz="2400" dirty="0">
                <a:solidFill>
                  <a:srgbClr val="FFFFFF"/>
                </a:solidFill>
                <a:latin typeface="Arial"/>
                <a:cs typeface="Arial"/>
              </a:rPr>
              <a:t>- 1 TSEs, age 58, North America</a:t>
            </a:r>
            <a:endParaRPr lang="en-US" sz="3600" b="1" spc="-90" dirty="0">
              <a:solidFill>
                <a:srgbClr val="FFFFFF"/>
              </a:solidFill>
              <a:latin typeface="Skia"/>
              <a:cs typeface="Skia"/>
            </a:endParaRPr>
          </a:p>
          <a:p>
            <a:pPr algn="ctr"/>
            <a:endParaRPr lang="en-US" sz="2400" dirty="0">
              <a:solidFill>
                <a:srgbClr val="FFFFFF"/>
              </a:solidFill>
              <a:latin typeface="Arial"/>
              <a:cs typeface="Arial"/>
            </a:endParaRPr>
          </a:p>
          <a:p>
            <a:pPr algn="r"/>
            <a:r>
              <a:rPr lang="en-US" sz="3600" dirty="0">
                <a:solidFill>
                  <a:srgbClr val="FFFFFF"/>
                </a:solidFill>
                <a:latin typeface="Arial"/>
                <a:cs typeface="Arial"/>
              </a:rPr>
              <a:t>                                                                          </a:t>
            </a:r>
            <a:r>
              <a:rPr lang="en-US" sz="3600" b="1" dirty="0">
                <a:solidFill>
                  <a:srgbClr val="FFFFFF"/>
                </a:solidFill>
                <a:latin typeface="Skia"/>
                <a:cs typeface="Skia"/>
              </a:rPr>
              <a:t>              </a:t>
            </a:r>
            <a:endParaRPr lang="en-US" sz="2400" b="1" dirty="0">
              <a:solidFill>
                <a:srgbClr val="FFFFFF"/>
              </a:solidFill>
              <a:latin typeface="Skia"/>
              <a:cs typeface="Skia"/>
            </a:endParaRP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1571097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chemeClr val="bg1"/>
                </a:solidFill>
                <a:latin typeface="Skia"/>
                <a:cs typeface="Skia"/>
              </a:rPr>
              <a:t>I don't consider myself religious, </a:t>
            </a:r>
          </a:p>
          <a:p>
            <a:pPr algn="ctr"/>
            <a:r>
              <a:rPr lang="en-US" sz="3600" dirty="0">
                <a:solidFill>
                  <a:schemeClr val="bg1"/>
                </a:solidFill>
                <a:latin typeface="Skia"/>
                <a:cs typeface="Skia"/>
              </a:rPr>
              <a:t>but {TSE2012} was one of the most incredible experiences of my life </a:t>
            </a:r>
          </a:p>
          <a:p>
            <a:pPr algn="ctr"/>
            <a:r>
              <a:rPr lang="en-US" sz="3600" dirty="0">
                <a:solidFill>
                  <a:schemeClr val="bg1"/>
                </a:solidFill>
                <a:latin typeface="Skia"/>
                <a:cs typeface="Skia"/>
              </a:rPr>
              <a:t>and I want to experience it some more. </a:t>
            </a:r>
            <a:r>
              <a:rPr lang="en-US" sz="3600" b="1" dirty="0">
                <a:solidFill>
                  <a:schemeClr val="bg1"/>
                </a:solidFill>
                <a:latin typeface="Skia"/>
                <a:cs typeface="Skia"/>
              </a:rPr>
              <a:t>”</a:t>
            </a:r>
          </a:p>
          <a:p>
            <a:pPr algn="ctr"/>
            <a:endParaRPr lang="en-US" sz="2400" b="1" dirty="0">
              <a:solidFill>
                <a:schemeClr val="bg1"/>
              </a:solidFill>
              <a:latin typeface="Arial"/>
              <a:cs typeface="Arial"/>
            </a:endParaRPr>
          </a:p>
          <a:p>
            <a:pPr algn="r"/>
            <a:r>
              <a:rPr lang="en-US" sz="2400" dirty="0">
                <a:solidFill>
                  <a:srgbClr val="FFFFFF"/>
                </a:solidFill>
                <a:latin typeface="Arial"/>
                <a:cs typeface="Arial"/>
              </a:rPr>
              <a:t>- 2 TSEs, age 26, Australia/Pacific                                                                          </a:t>
            </a:r>
            <a:r>
              <a:rPr lang="en-US" sz="2400" b="1" dirty="0">
                <a:solidFill>
                  <a:srgbClr val="FFFFFF"/>
                </a:solidFill>
                <a:latin typeface="Arial"/>
                <a:cs typeface="Arial"/>
              </a:rPr>
              <a:t>              </a:t>
            </a: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3435075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FFFF"/>
                </a:solidFill>
                <a:latin typeface="Skia"/>
                <a:cs typeface="Skia"/>
              </a:rPr>
              <a:t>“</a:t>
            </a:r>
            <a:r>
              <a:rPr lang="en-US" sz="3600" dirty="0">
                <a:solidFill>
                  <a:srgbClr val="FFFFFF"/>
                </a:solidFill>
                <a:latin typeface="Skia"/>
                <a:ea typeface="Lucida Grande"/>
                <a:cs typeface="Skia"/>
              </a:rPr>
              <a:t>The most spectacular event, natural or manmade, that a human could ever possibly hope to see. </a:t>
            </a:r>
          </a:p>
          <a:p>
            <a:pPr algn="ctr"/>
            <a:r>
              <a:rPr lang="en-US" sz="3600" dirty="0">
                <a:solidFill>
                  <a:srgbClr val="FFFFFF"/>
                </a:solidFill>
                <a:latin typeface="Skia"/>
                <a:ea typeface="Lucida Grande"/>
                <a:cs typeface="Skia"/>
              </a:rPr>
              <a:t>No matter what we do or say, no one can ever change its happening or its phenomenae. …. special indeed!</a:t>
            </a:r>
            <a:r>
              <a:rPr lang="en-US" sz="3600" b="1" dirty="0">
                <a:solidFill>
                  <a:srgbClr val="FFFFFF"/>
                </a:solidFill>
                <a:latin typeface="Skia"/>
                <a:cs typeface="Skia"/>
              </a:rPr>
              <a:t>”</a:t>
            </a:r>
          </a:p>
          <a:p>
            <a:r>
              <a:rPr lang="en-US" sz="4000" dirty="0">
                <a:solidFill>
                  <a:srgbClr val="FFFFFF"/>
                </a:solidFill>
                <a:latin typeface="Arial"/>
                <a:cs typeface="Arial"/>
              </a:rPr>
              <a:t>                              </a:t>
            </a:r>
            <a:r>
              <a:rPr lang="en-US" sz="2400" dirty="0">
                <a:solidFill>
                  <a:srgbClr val="FFFFFF"/>
                </a:solidFill>
                <a:latin typeface="Arial"/>
                <a:cs typeface="Arial"/>
              </a:rPr>
              <a:t>– 29 TSEs, age 67, North America</a:t>
            </a:r>
          </a:p>
          <a:p>
            <a:pPr algn="r"/>
            <a:r>
              <a:rPr lang="en-US" sz="3600" dirty="0">
                <a:solidFill>
                  <a:srgbClr val="FFFFFF"/>
                </a:solidFill>
                <a:latin typeface="Arial"/>
                <a:cs typeface="Arial"/>
              </a:rPr>
              <a:t>                                                                          </a:t>
            </a:r>
            <a:r>
              <a:rPr lang="en-US" sz="3600" b="1" dirty="0">
                <a:solidFill>
                  <a:srgbClr val="FFFFFF"/>
                </a:solidFill>
                <a:latin typeface="Skia"/>
                <a:cs typeface="Skia"/>
              </a:rPr>
              <a:t>              </a:t>
            </a:r>
            <a:endParaRPr lang="en-US" sz="2400" b="1" dirty="0">
              <a:solidFill>
                <a:srgbClr val="FFFFFF"/>
              </a:solidFill>
              <a:latin typeface="Skia"/>
              <a:cs typeface="Skia"/>
            </a:endParaRPr>
          </a:p>
        </p:txBody>
      </p:sp>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3179106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700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0"/>
            <a:ext cx="20034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ChangeArrowheads="1"/>
          </p:cNvSpPr>
          <p:nvPr/>
        </p:nvSpPr>
        <p:spPr bwMode="auto">
          <a:xfrm>
            <a:off x="0" y="2024544"/>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FFFFFF"/>
                </a:solidFill>
                <a:latin typeface="Skia"/>
                <a:cs typeface="Skia"/>
              </a:rPr>
              <a:t>“</a:t>
            </a:r>
            <a:r>
              <a:rPr lang="en-US" sz="4000" dirty="0">
                <a:solidFill>
                  <a:srgbClr val="FFFFFF"/>
                </a:solidFill>
                <a:latin typeface="Skia"/>
                <a:cs typeface="Skia"/>
              </a:rPr>
              <a:t>Better than sex</a:t>
            </a:r>
            <a:r>
              <a:rPr lang="en-US" sz="4000" b="1" dirty="0">
                <a:solidFill>
                  <a:srgbClr val="FFFFFF"/>
                </a:solidFill>
                <a:latin typeface="Skia"/>
                <a:cs typeface="Skia"/>
              </a:rPr>
              <a:t>”</a:t>
            </a:r>
          </a:p>
          <a:p>
            <a:r>
              <a:rPr lang="en-US" sz="3600" dirty="0">
                <a:solidFill>
                  <a:srgbClr val="FFFFFF"/>
                </a:solidFill>
                <a:latin typeface="Arial"/>
                <a:cs typeface="Arial"/>
              </a:rPr>
              <a:t>                                                              </a:t>
            </a:r>
          </a:p>
          <a:p>
            <a:pPr algn="r"/>
            <a:r>
              <a:rPr lang="en-US" sz="2400" dirty="0">
                <a:solidFill>
                  <a:srgbClr val="FFFFFF"/>
                </a:solidFill>
                <a:latin typeface="Arial"/>
                <a:cs typeface="Arial"/>
              </a:rPr>
              <a:t>– 17 TSEs, age 65, North America</a:t>
            </a:r>
          </a:p>
        </p:txBody>
      </p:sp>
      <p:pic>
        <p:nvPicPr>
          <p:cNvPr id="6" name="Picture 5" descr="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525" y="4294456"/>
            <a:ext cx="4502150" cy="660400"/>
          </a:xfrm>
          <a:prstGeom prst="rect">
            <a:avLst/>
          </a:prstGeom>
        </p:spPr>
      </p:pic>
      <p:sp>
        <p:nvSpPr>
          <p:cNvPr id="7" name="Rectangle 4"/>
          <p:cNvSpPr>
            <a:spLocks noChangeArrowheads="1"/>
          </p:cNvSpPr>
          <p:nvPr/>
        </p:nvSpPr>
        <p:spPr bwMode="auto">
          <a:xfrm>
            <a:off x="0" y="32484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04DC1A"/>
                </a:solidFill>
              </a:rPr>
              <a:t>COMMENTS BY UMBRAPHILES</a:t>
            </a:r>
          </a:p>
          <a:p>
            <a:pPr algn="ctr"/>
            <a:r>
              <a:rPr lang="en-US" sz="3200" u="sng" dirty="0">
                <a:solidFill>
                  <a:srgbClr val="04DC1A"/>
                </a:solidFill>
              </a:rPr>
              <a:t>ON SOLAR ECLIPSE CHASING</a:t>
            </a:r>
            <a:endParaRPr lang="en-US" sz="3200" dirty="0">
              <a:solidFill>
                <a:srgbClr val="04DC1A"/>
              </a:solidFill>
            </a:endParaRPr>
          </a:p>
        </p:txBody>
      </p:sp>
    </p:spTree>
    <p:extLst>
      <p:ext uri="{BB962C8B-B14F-4D97-AF65-F5344CB8AC3E}">
        <p14:creationId xmlns:p14="http://schemas.microsoft.com/office/powerpoint/2010/main" val="1701284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ECS_ATTEND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14828"/>
          </a:xfrm>
          <a:prstGeom prst="rect">
            <a:avLst/>
          </a:prstGeom>
        </p:spPr>
      </p:pic>
    </p:spTree>
    <p:extLst>
      <p:ext uri="{BB962C8B-B14F-4D97-AF65-F5344CB8AC3E}">
        <p14:creationId xmlns:p14="http://schemas.microsoft.com/office/powerpoint/2010/main" val="1357410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32593</TotalTime>
  <Words>5300</Words>
  <Application>Microsoft Macintosh PowerPoint</Application>
  <PresentationFormat>On-screen Show (4:3)</PresentationFormat>
  <Paragraphs>850</Paragraphs>
  <Slides>98</Slides>
  <Notes>14</Notes>
  <HiddenSlides>5</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dc:creator>
  <cp:lastModifiedBy>Glenn Schneider</cp:lastModifiedBy>
  <cp:revision>184</cp:revision>
  <dcterms:created xsi:type="dcterms:W3CDTF">2014-09-25T19:14:33Z</dcterms:created>
  <dcterms:modified xsi:type="dcterms:W3CDTF">2014-10-24T16:51:43Z</dcterms:modified>
</cp:coreProperties>
</file>